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1"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chael L. Telfer" initials="RLT" lastIdx="5" clrIdx="0">
    <p:extLst>
      <p:ext uri="{19B8F6BF-5375-455C-9EA6-DF929625EA0E}">
        <p15:presenceInfo xmlns:p15="http://schemas.microsoft.com/office/powerpoint/2012/main" userId="S::Rachael.Telfer@trinity-health.org::77c91580-d496-4f26-8587-fadee0adcc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86B"/>
    <a:srgbClr val="8677B3"/>
    <a:srgbClr val="63CFB5"/>
    <a:srgbClr val="FF646E"/>
    <a:srgbClr val="FFE0E2"/>
    <a:srgbClr val="69B0EE"/>
    <a:srgbClr val="7EB457"/>
    <a:srgbClr val="A5CFF5"/>
    <a:srgbClr val="95C6F3"/>
    <a:srgbClr val="BCEA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3" autoAdjust="0"/>
    <p:restoredTop sz="95220" autoAdjust="0"/>
  </p:normalViewPr>
  <p:slideViewPr>
    <p:cSldViewPr snapToGrid="0">
      <p:cViewPr varScale="1">
        <p:scale>
          <a:sx n="82" d="100"/>
          <a:sy n="82" d="100"/>
        </p:scale>
        <p:origin x="610" y="72"/>
      </p:cViewPr>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72C8B7-0400-4DB6-A45A-9C2381D3DA58}" type="datetimeFigureOut">
              <a:rPr lang="en-US" smtClean="0"/>
              <a:t>9/5/2023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BCD5E5-B277-4CB2-8B34-98E8048BF9B3}" type="slidenum">
              <a:rPr lang="en-US" smtClean="0"/>
              <a:t>‹#›</a:t>
            </a:fld>
            <a:endParaRPr lang="en-US"/>
          </a:p>
        </p:txBody>
      </p:sp>
    </p:spTree>
    <p:extLst>
      <p:ext uri="{BB962C8B-B14F-4D97-AF65-F5344CB8AC3E}">
        <p14:creationId xmlns:p14="http://schemas.microsoft.com/office/powerpoint/2010/main" val="180043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BCD5E5-B277-4CB2-8B34-98E8048BF9B3}" type="slidenum">
              <a:rPr lang="en-US" smtClean="0"/>
              <a:t>1</a:t>
            </a:fld>
            <a:endParaRPr lang="en-US"/>
          </a:p>
        </p:txBody>
      </p:sp>
    </p:spTree>
    <p:extLst>
      <p:ext uri="{BB962C8B-B14F-4D97-AF65-F5344CB8AC3E}">
        <p14:creationId xmlns:p14="http://schemas.microsoft.com/office/powerpoint/2010/main" val="99256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24A9D9-3F24-40ED-9D79-96B9FA1EC8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2151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&lt;div&gt;Icons made by &lt;a </a:t>
            </a:r>
            <a:r>
              <a:rPr lang="en-US" dirty="0" err="1"/>
              <a:t>href</a:t>
            </a:r>
            <a:r>
              <a:rPr lang="en-US" dirty="0"/>
              <a:t>="https://www.freepik.com" title="</a:t>
            </a:r>
            <a:r>
              <a:rPr lang="en-US" dirty="0" err="1"/>
              <a:t>Freepik</a:t>
            </a:r>
            <a:r>
              <a:rPr lang="en-US" dirty="0"/>
              <a:t>"&gt;</a:t>
            </a:r>
            <a:r>
              <a:rPr lang="en-US" dirty="0" err="1"/>
              <a:t>Freepik</a:t>
            </a:r>
            <a:r>
              <a:rPr lang="en-US" dirty="0"/>
              <a:t>&lt;/a&gt; from &lt;a </a:t>
            </a:r>
            <a:r>
              <a:rPr lang="en-US" dirty="0" err="1"/>
              <a:t>href</a:t>
            </a:r>
            <a:r>
              <a:rPr lang="en-US" dirty="0"/>
              <a:t>="https://www.flaticon.com/" title="</a:t>
            </a:r>
            <a:r>
              <a:rPr lang="en-US" dirty="0" err="1"/>
              <a:t>Flaticon</a:t>
            </a:r>
            <a:r>
              <a:rPr lang="en-US" dirty="0"/>
              <a:t>"&gt;www.flaticon.com&lt;/a&gt;&lt;/div&gt;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24A9D9-3F24-40ED-9D79-96B9FA1EC8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876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&lt;div&gt;Icons made by &lt;a </a:t>
            </a:r>
            <a:r>
              <a:rPr lang="en-US" dirty="0" err="1"/>
              <a:t>href</a:t>
            </a:r>
            <a:r>
              <a:rPr lang="en-US" dirty="0"/>
              <a:t>="https://www.freepik.com" title="</a:t>
            </a:r>
            <a:r>
              <a:rPr lang="en-US" dirty="0" err="1"/>
              <a:t>Freepik</a:t>
            </a:r>
            <a:r>
              <a:rPr lang="en-US" dirty="0"/>
              <a:t>"&gt;</a:t>
            </a:r>
            <a:r>
              <a:rPr lang="en-US" dirty="0" err="1"/>
              <a:t>Freepik</a:t>
            </a:r>
            <a:r>
              <a:rPr lang="en-US" dirty="0"/>
              <a:t>&lt;/a&gt; from &lt;a </a:t>
            </a:r>
            <a:r>
              <a:rPr lang="en-US" dirty="0" err="1"/>
              <a:t>href</a:t>
            </a:r>
            <a:r>
              <a:rPr lang="en-US" dirty="0"/>
              <a:t>="https://www.flaticon.com/" title="</a:t>
            </a:r>
            <a:r>
              <a:rPr lang="en-US" dirty="0" err="1"/>
              <a:t>Flaticon</a:t>
            </a:r>
            <a:r>
              <a:rPr lang="en-US" dirty="0"/>
              <a:t>"&gt;www.flaticon.com&lt;/a&gt;&lt;/div&gt;</a:t>
            </a:r>
          </a:p>
          <a:p>
            <a:r>
              <a:rPr lang="en-US" dirty="0"/>
              <a:t>&lt;div&gt;Icons made by &lt;a </a:t>
            </a:r>
            <a:r>
              <a:rPr lang="en-US" dirty="0" err="1"/>
              <a:t>href</a:t>
            </a:r>
            <a:r>
              <a:rPr lang="en-US" dirty="0"/>
              <a:t>="https://www.freepik.com" title="</a:t>
            </a:r>
            <a:r>
              <a:rPr lang="en-US" dirty="0" err="1"/>
              <a:t>Freepik</a:t>
            </a:r>
            <a:r>
              <a:rPr lang="en-US" dirty="0"/>
              <a:t>"&gt;</a:t>
            </a:r>
            <a:r>
              <a:rPr lang="en-US" dirty="0" err="1"/>
              <a:t>Freepik</a:t>
            </a:r>
            <a:r>
              <a:rPr lang="en-US" dirty="0"/>
              <a:t>&lt;/a&gt; from &lt;a </a:t>
            </a:r>
            <a:r>
              <a:rPr lang="en-US" dirty="0" err="1"/>
              <a:t>href</a:t>
            </a:r>
            <a:r>
              <a:rPr lang="en-US" dirty="0"/>
              <a:t>="https://www.flaticon.com/" title="</a:t>
            </a:r>
            <a:r>
              <a:rPr lang="en-US" dirty="0" err="1"/>
              <a:t>Flaticon</a:t>
            </a:r>
            <a:r>
              <a:rPr lang="en-US" dirty="0"/>
              <a:t>"&gt;www.flaticon.com&lt;/a&gt;&lt;/div&gt;</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24A9D9-3F24-40ED-9D79-96B9FA1EC8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90658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18" y="1"/>
            <a:ext cx="12190993" cy="6867593"/>
          </a:xfrm>
          <a:prstGeom prst="rect">
            <a:avLst/>
          </a:prstGeom>
        </p:spPr>
      </p:pic>
      <p:sp>
        <p:nvSpPr>
          <p:cNvPr id="3" name="Subtitle 2"/>
          <p:cNvSpPr>
            <a:spLocks noGrp="1"/>
          </p:cNvSpPr>
          <p:nvPr>
            <p:ph type="subTitle" idx="1"/>
          </p:nvPr>
        </p:nvSpPr>
        <p:spPr>
          <a:xfrm>
            <a:off x="1094148" y="3429364"/>
            <a:ext cx="7674163" cy="634273"/>
          </a:xfrm>
          <a:prstGeom prst="rect">
            <a:avLst/>
          </a:prstGeom>
        </p:spPr>
        <p:txBody>
          <a:bodyPr>
            <a:normAutofit/>
          </a:bodyPr>
          <a:lstStyle>
            <a:lvl1pPr marL="0" indent="0" algn="l">
              <a:buNone/>
              <a:defRPr sz="3200">
                <a:solidFill>
                  <a:srgbClr val="6E2585"/>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1094150" y="4314923"/>
            <a:ext cx="4067929" cy="1235325"/>
          </a:xfrm>
        </p:spPr>
        <p:txBody>
          <a:bodyPr>
            <a:normAutofit/>
          </a:bodyPr>
          <a:lstStyle>
            <a:lvl1pPr marL="0" indent="0">
              <a:lnSpc>
                <a:spcPts val="2467"/>
              </a:lnSpc>
              <a:spcAft>
                <a:spcPts val="0"/>
              </a:spcAft>
              <a:buNone/>
              <a:defRPr sz="2133"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1090519" y="2426410"/>
            <a:ext cx="7674164" cy="1002953"/>
          </a:xfrm>
        </p:spPr>
        <p:txBody>
          <a:bodyPr anchor="ctr">
            <a:noAutofit/>
          </a:bodyPr>
          <a:lstStyle>
            <a:lvl1pPr>
              <a:lnSpc>
                <a:spcPct val="90000"/>
              </a:lnSpc>
              <a:defRPr sz="4267">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1665" y="587234"/>
            <a:ext cx="3835744" cy="1180229"/>
          </a:xfrm>
          <a:prstGeom prst="rect">
            <a:avLst/>
          </a:prstGeom>
        </p:spPr>
      </p:pic>
    </p:spTree>
    <p:extLst>
      <p:ext uri="{BB962C8B-B14F-4D97-AF65-F5344CB8AC3E}">
        <p14:creationId xmlns:p14="http://schemas.microsoft.com/office/powerpoint/2010/main" val="92122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18" y="1"/>
            <a:ext cx="12190993" cy="6867593"/>
          </a:xfrm>
          <a:prstGeom prst="rect">
            <a:avLst/>
          </a:prstGeom>
        </p:spPr>
      </p:pic>
      <p:sp>
        <p:nvSpPr>
          <p:cNvPr id="6" name="Title 1"/>
          <p:cNvSpPr>
            <a:spLocks noGrp="1"/>
          </p:cNvSpPr>
          <p:nvPr>
            <p:ph type="title"/>
          </p:nvPr>
        </p:nvSpPr>
        <p:spPr>
          <a:xfrm>
            <a:off x="975570" y="1136445"/>
            <a:ext cx="4968031" cy="1346139"/>
          </a:xfrm>
        </p:spPr>
        <p:txBody>
          <a:bodyPr anchor="t">
            <a:noAutofit/>
          </a:bodyPr>
          <a:lstStyle>
            <a:lvl1pPr>
              <a:lnSpc>
                <a:spcPts val="4667"/>
              </a:lnSpc>
              <a:defRPr sz="3733">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bg1"/>
                </a:solidFill>
              </a:defRPr>
            </a:lvl1pPr>
          </a:lstStyle>
          <a:p>
            <a:r>
              <a:rPr lang="en-US" dirty="0"/>
              <a:t>©2018 Trinity Health</a:t>
            </a:r>
          </a:p>
        </p:txBody>
      </p:sp>
      <p:sp>
        <p:nvSpPr>
          <p:cNvPr id="8"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1483" y="6224985"/>
            <a:ext cx="1595461" cy="490912"/>
          </a:xfrm>
          <a:prstGeom prst="rect">
            <a:avLst/>
          </a:prstGeom>
        </p:spPr>
      </p:pic>
    </p:spTree>
    <p:extLst>
      <p:ext uri="{BB962C8B-B14F-4D97-AF65-F5344CB8AC3E}">
        <p14:creationId xmlns:p14="http://schemas.microsoft.com/office/powerpoint/2010/main" val="1813389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18" y="1"/>
            <a:ext cx="12190993" cy="6867593"/>
          </a:xfrm>
          <a:prstGeom prst="rect">
            <a:avLst/>
          </a:prstGeom>
        </p:spPr>
      </p:pic>
      <p:sp>
        <p:nvSpPr>
          <p:cNvPr id="7"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bg1"/>
                </a:solidFill>
              </a:defRPr>
            </a:lvl1pPr>
          </a:lstStyle>
          <a:p>
            <a:r>
              <a:rPr lang="en-US" dirty="0"/>
              <a:t>©2018 Trinity Health</a:t>
            </a:r>
          </a:p>
        </p:txBody>
      </p:sp>
      <p:sp>
        <p:nvSpPr>
          <p:cNvPr id="10"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975570" y="1136445"/>
            <a:ext cx="4968031" cy="1346139"/>
          </a:xfrm>
        </p:spPr>
        <p:txBody>
          <a:bodyPr anchor="t">
            <a:noAutofit/>
          </a:bodyPr>
          <a:lstStyle>
            <a:lvl1pPr>
              <a:lnSpc>
                <a:spcPts val="4667"/>
              </a:lnSpc>
              <a:defRPr sz="3733">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1483" y="6224985"/>
            <a:ext cx="1595461" cy="490912"/>
          </a:xfrm>
          <a:prstGeom prst="rect">
            <a:avLst/>
          </a:prstGeom>
        </p:spPr>
      </p:pic>
    </p:spTree>
    <p:extLst>
      <p:ext uri="{BB962C8B-B14F-4D97-AF65-F5344CB8AC3E}">
        <p14:creationId xmlns:p14="http://schemas.microsoft.com/office/powerpoint/2010/main" val="2599560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524544" y="1332073"/>
            <a:ext cx="10982251" cy="4802028"/>
          </a:xfrm>
        </p:spPr>
        <p:txBody>
          <a:bodyPr/>
          <a:lstStyle>
            <a:lvl1pPr marL="380990" indent="-380990">
              <a:defRPr sz="3200">
                <a:latin typeface="Arial" panose="020B0604020202020204" pitchFamily="34" charset="0"/>
                <a:cs typeface="Arial" panose="020B0604020202020204" pitchFamily="34" charset="0"/>
              </a:defRPr>
            </a:lvl1pPr>
            <a:lvl2pPr marL="759865" indent="-300559">
              <a:buClr>
                <a:schemeClr val="tx2"/>
              </a:buClr>
              <a:defRPr>
                <a:latin typeface="Arial" panose="020B0604020202020204" pitchFamily="34" charset="0"/>
                <a:cs typeface="Arial" panose="020B0604020202020204" pitchFamily="34" charset="0"/>
              </a:defRPr>
            </a:lvl2pPr>
            <a:lvl3pPr marL="1068891" indent="-232828">
              <a:spcAft>
                <a:spcPts val="800"/>
              </a:spcAft>
              <a:buSzPct val="100000"/>
              <a:defRPr>
                <a:latin typeface="Arial" panose="020B0604020202020204" pitchFamily="34" charset="0"/>
                <a:cs typeface="Arial" panose="020B0604020202020204" pitchFamily="34" charset="0"/>
              </a:defRPr>
            </a:lvl3pPr>
            <a:lvl4pPr marL="1225520" indent="-230712">
              <a:spcAft>
                <a:spcPts val="800"/>
              </a:spcAft>
              <a:tabLst/>
              <a:defRPr>
                <a:latin typeface="Calibri" panose="020F0502020204030204" pitchFamily="34" charset="0"/>
              </a:defRPr>
            </a:lvl4pPr>
            <a:lvl5pPr>
              <a:spcAft>
                <a:spcPts val="800"/>
              </a:spcAft>
              <a:defRPr baseline="0">
                <a:latin typeface="Calibri" panose="020F0502020204030204" pitchFamily="34" charset="0"/>
              </a:defRPr>
            </a:lvl5pPr>
            <a:lvl6pPr marL="3047924" indent="-300559">
              <a:spcAft>
                <a:spcPts val="8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524544" y="460853"/>
            <a:ext cx="10972800" cy="664875"/>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tx1">
                    <a:lumMod val="60000"/>
                    <a:lumOff val="40000"/>
                  </a:schemeClr>
                </a:solidFill>
              </a:defRPr>
            </a:lvl1pPr>
          </a:lstStyle>
          <a:p>
            <a:r>
              <a:rPr lang="en-US" dirty="0"/>
              <a:t>©2018 Trinity Health</a:t>
            </a:r>
          </a:p>
        </p:txBody>
      </p:sp>
      <p:sp>
        <p:nvSpPr>
          <p:cNvPr id="13"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85722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3995" y="1332075"/>
            <a:ext cx="5384800" cy="4525963"/>
          </a:xfrm>
        </p:spPr>
        <p:txBody>
          <a:bodyPr/>
          <a:lstStyle>
            <a:lvl1pPr>
              <a:defRPr sz="3200"/>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21995" y="1332075"/>
            <a:ext cx="5384800" cy="4525963"/>
          </a:xfrm>
        </p:spPr>
        <p:txBody>
          <a:bodyPr/>
          <a:lstStyle>
            <a:lvl1pPr>
              <a:defRPr sz="3200"/>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tx1">
                    <a:lumMod val="60000"/>
                    <a:lumOff val="40000"/>
                  </a:schemeClr>
                </a:solidFill>
              </a:defRPr>
            </a:lvl1pPr>
          </a:lstStyle>
          <a:p>
            <a:r>
              <a:rPr lang="en-US" dirty="0"/>
              <a:t>©2018 Trinity Health</a:t>
            </a:r>
          </a:p>
        </p:txBody>
      </p:sp>
      <p:sp>
        <p:nvSpPr>
          <p:cNvPr id="10"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524544" y="460853"/>
            <a:ext cx="10972800" cy="664875"/>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046515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995" y="1549205"/>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4" name="Content Placeholder 3"/>
          <p:cNvSpPr>
            <a:spLocks noGrp="1"/>
          </p:cNvSpPr>
          <p:nvPr>
            <p:ph sz="half" idx="2"/>
          </p:nvPr>
        </p:nvSpPr>
        <p:spPr>
          <a:xfrm>
            <a:off x="533995" y="2188967"/>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6117764" y="1549205"/>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17764" y="2188967"/>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6499509" y="6509828"/>
            <a:ext cx="5113849" cy="249201"/>
          </a:xfrm>
          <a:prstGeom prst="rect">
            <a:avLst/>
          </a:prstGeom>
        </p:spPr>
        <p:txBody>
          <a:bodyPr/>
          <a:lstStyle>
            <a:lvl1pPr algn="r">
              <a:defRPr sz="800">
                <a:solidFill>
                  <a:schemeClr val="tx1">
                    <a:lumMod val="60000"/>
                    <a:lumOff val="40000"/>
                  </a:schemeClr>
                </a:solidFill>
              </a:defRPr>
            </a:lvl1pPr>
          </a:lstStyle>
          <a:p>
            <a:r>
              <a:rPr lang="en-US" dirty="0"/>
              <a:t>©2018 Trinity Health</a:t>
            </a:r>
          </a:p>
        </p:txBody>
      </p:sp>
      <p:sp>
        <p:nvSpPr>
          <p:cNvPr id="12" name="Slide Number Placeholder 6"/>
          <p:cNvSpPr>
            <a:spLocks noGrp="1"/>
          </p:cNvSpPr>
          <p:nvPr>
            <p:ph type="sldNum" sz="quarter" idx="11"/>
          </p:nvPr>
        </p:nvSpPr>
        <p:spPr>
          <a:xfrm>
            <a:off x="11431189" y="6443104"/>
            <a:ext cx="542256" cy="365125"/>
          </a:xfrm>
          <a:prstGeom prst="rect">
            <a:avLst/>
          </a:prstGeom>
        </p:spPr>
        <p:txBody>
          <a:bodyPr vert="horz" lIns="91440" tIns="45720" rIns="0" bIns="45720" rtlCol="0" anchor="ctr"/>
          <a:lstStyle>
            <a:lvl1pPr algn="r">
              <a:defRPr sz="933">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524544" y="422753"/>
            <a:ext cx="10972800" cy="664875"/>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678391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dirty="0"/>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dirty="0"/>
          </a:p>
        </p:txBody>
      </p:sp>
      <p:sp>
        <p:nvSpPr>
          <p:cNvPr id="4" name="Text Placeholder 3"/>
          <p:cNvSpPr>
            <a:spLocks noGrp="1"/>
          </p:cNvSpPr>
          <p:nvPr>
            <p:ph type="body" sz="half" idx="2"/>
          </p:nvPr>
        </p:nvSpPr>
        <p:spPr>
          <a:xfrm>
            <a:off x="2389717" y="5367339"/>
            <a:ext cx="7315200" cy="982256"/>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Click to edit Master text styles</a:t>
            </a:r>
          </a:p>
        </p:txBody>
      </p:sp>
      <p:sp>
        <p:nvSpPr>
          <p:cNvPr id="7"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tx1">
                    <a:lumMod val="60000"/>
                    <a:lumOff val="40000"/>
                  </a:schemeClr>
                </a:solidFill>
              </a:defRPr>
            </a:lvl1pPr>
          </a:lstStyle>
          <a:p>
            <a:r>
              <a:rPr lang="en-US" dirty="0"/>
              <a:t>©2018 Trinity Health</a:t>
            </a:r>
          </a:p>
        </p:txBody>
      </p:sp>
      <p:sp>
        <p:nvSpPr>
          <p:cNvPr id="10"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581692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356352"/>
            <a:ext cx="2844800" cy="365125"/>
          </a:xfrm>
          <a:prstGeom prst="rect">
            <a:avLst/>
          </a:prstGeom>
        </p:spPr>
        <p:txBody>
          <a:bodyPr/>
          <a:lstStyle/>
          <a:p>
            <a:pPr defTabSz="457189"/>
            <a:endParaRPr lang="en-US" dirty="0">
              <a:solidFill>
                <a:srgbClr val="000000"/>
              </a:solidFill>
            </a:endParaRPr>
          </a:p>
        </p:txBody>
      </p:sp>
      <p:sp>
        <p:nvSpPr>
          <p:cNvPr id="4" name="Footer Placeholder 3"/>
          <p:cNvSpPr>
            <a:spLocks noGrp="1"/>
          </p:cNvSpPr>
          <p:nvPr>
            <p:ph type="ftr" sz="quarter" idx="11"/>
          </p:nvPr>
        </p:nvSpPr>
        <p:spPr/>
        <p:txBody>
          <a:bodyPr/>
          <a:lstStyle/>
          <a:p>
            <a:pPr defTabSz="457189"/>
            <a:r>
              <a:rPr lang="en-US">
                <a:solidFill>
                  <a:srgbClr val="000000">
                    <a:lumMod val="60000"/>
                    <a:lumOff val="40000"/>
                  </a:srgbClr>
                </a:solidFill>
              </a:rPr>
              <a:t>©2017 Trinity Health</a:t>
            </a:r>
            <a:endParaRPr lang="en-US" dirty="0">
              <a:solidFill>
                <a:srgbClr val="000000">
                  <a:lumMod val="60000"/>
                  <a:lumOff val="40000"/>
                </a:srgbClr>
              </a:solidFill>
            </a:endParaRPr>
          </a:p>
        </p:txBody>
      </p:sp>
      <p:sp>
        <p:nvSpPr>
          <p:cNvPr id="5" name="Slide Number Placeholder 4"/>
          <p:cNvSpPr>
            <a:spLocks noGrp="1"/>
          </p:cNvSpPr>
          <p:nvPr>
            <p:ph type="sldNum" sz="quarter" idx="12"/>
          </p:nvPr>
        </p:nvSpPr>
        <p:spPr/>
        <p:txBody>
          <a:bodyPr/>
          <a:lstStyle/>
          <a:p>
            <a:pPr defTabSz="457189"/>
            <a:fld id="{5517210F-2BA6-2E42-9341-3E5214C518FC}" type="slidenum">
              <a:rPr lang="en-US" smtClean="0">
                <a:solidFill>
                  <a:srgbClr val="000000">
                    <a:lumMod val="60000"/>
                    <a:lumOff val="40000"/>
                  </a:srgbClr>
                </a:solidFill>
              </a:rPr>
              <a:pPr defTabSz="457189"/>
              <a:t>‹#›</a:t>
            </a:fld>
            <a:endParaRPr lang="en-US" dirty="0">
              <a:solidFill>
                <a:srgbClr val="000000">
                  <a:lumMod val="60000"/>
                  <a:lumOff val="40000"/>
                </a:srgbClr>
              </a:solidFill>
            </a:endParaRPr>
          </a:p>
        </p:txBody>
      </p:sp>
    </p:spTree>
    <p:extLst>
      <p:ext uri="{BB962C8B-B14F-4D97-AF65-F5344CB8AC3E}">
        <p14:creationId xmlns:p14="http://schemas.microsoft.com/office/powerpoint/2010/main" val="3773644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A292EB3B-9D77-B041-AE9E-ABE2899017C1}" type="slidenum">
              <a:rPr lang="en-US" smtClean="0"/>
              <a:t>‹#›</a:t>
            </a:fld>
            <a:endParaRPr lang="en-US" dirty="0"/>
          </a:p>
        </p:txBody>
      </p:sp>
    </p:spTree>
    <p:extLst>
      <p:ext uri="{BB962C8B-B14F-4D97-AF65-F5344CB8AC3E}">
        <p14:creationId xmlns:p14="http://schemas.microsoft.com/office/powerpoint/2010/main" val="292286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4544" y="460853"/>
            <a:ext cx="10972800" cy="664875"/>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524544" y="1332074"/>
            <a:ext cx="10972800" cy="4840127"/>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tx1">
                    <a:lumMod val="60000"/>
                    <a:lumOff val="40000"/>
                  </a:schemeClr>
                </a:solidFill>
              </a:defRPr>
            </a:lvl1pPr>
          </a:lstStyle>
          <a:p>
            <a:r>
              <a:rPr lang="en-US" dirty="0"/>
              <a:t>©2018 Trinity Health</a:t>
            </a:r>
          </a:p>
        </p:txBody>
      </p:sp>
      <p:sp>
        <p:nvSpPr>
          <p:cNvPr id="9"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1">
            <a:extLst>
              <a:ext uri="{28A0092B-C50C-407E-A947-70E740481C1C}">
                <a14:useLocalDpi xmlns:a14="http://schemas.microsoft.com/office/drawing/2010/main" val="0"/>
              </a:ext>
            </a:extLst>
          </a:blip>
          <a:srcRect b="35708"/>
          <a:stretch/>
        </p:blipFill>
        <p:spPr>
          <a:xfrm>
            <a:off x="504" y="-5"/>
            <a:ext cx="12190993" cy="109728"/>
          </a:xfrm>
          <a:prstGeom prst="rect">
            <a:avLst/>
          </a:prstGeom>
        </p:spPr>
      </p:pic>
      <p:pic>
        <p:nvPicPr>
          <p:cNvPr id="12" name="Picture 1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41483" y="6224985"/>
            <a:ext cx="1595461" cy="490912"/>
          </a:xfrm>
          <a:prstGeom prst="rect">
            <a:avLst/>
          </a:prstGeom>
        </p:spPr>
      </p:pic>
    </p:spTree>
    <p:extLst>
      <p:ext uri="{BB962C8B-B14F-4D97-AF65-F5344CB8AC3E}">
        <p14:creationId xmlns:p14="http://schemas.microsoft.com/office/powerpoint/2010/main" val="3009860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dt="0"/>
  <p:txStyles>
    <p:titleStyle>
      <a:lvl1pPr algn="l" defTabSz="609585" rtl="0" eaLnBrk="1" latinLnBrk="0" hangingPunct="1">
        <a:lnSpc>
          <a:spcPct val="90000"/>
        </a:lnSpc>
        <a:spcBef>
          <a:spcPct val="0"/>
        </a:spcBef>
        <a:buNone/>
        <a:defRPr sz="3733" b="0" i="0" kern="1200">
          <a:solidFill>
            <a:schemeClr val="tx2"/>
          </a:solidFill>
          <a:latin typeface="Arial" panose="020B0604020202020204" pitchFamily="34" charset="0"/>
          <a:ea typeface="+mj-ea"/>
          <a:cs typeface="Arial" panose="020B0604020202020204" pitchFamily="34" charset="0"/>
        </a:defRPr>
      </a:lvl1pPr>
    </p:titleStyle>
    <p:bodyStyle>
      <a:lvl1pPr marL="380990" indent="-380990" algn="l" defTabSz="609585" rtl="0" eaLnBrk="1" latinLnBrk="0" hangingPunct="1">
        <a:lnSpc>
          <a:spcPct val="100000"/>
        </a:lnSpc>
        <a:spcBef>
          <a:spcPts val="0"/>
        </a:spcBef>
        <a:spcAft>
          <a:spcPts val="800"/>
        </a:spcAft>
        <a:buClr>
          <a:srgbClr val="7030A0"/>
        </a:buClr>
        <a:buSzPct val="100000"/>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59865" indent="-300559" algn="l" defTabSz="609585" rtl="0" eaLnBrk="1" latinLnBrk="0" hangingPunct="1">
        <a:lnSpc>
          <a:spcPct val="100000"/>
        </a:lnSpc>
        <a:spcBef>
          <a:spcPts val="0"/>
        </a:spcBef>
        <a:spcAft>
          <a:spcPts val="800"/>
        </a:spcAft>
        <a:buClr>
          <a:schemeClr val="tx2"/>
        </a:buClr>
        <a:buSzPct val="100000"/>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068891" indent="-232828" algn="l" defTabSz="609585" rtl="0" eaLnBrk="1" latinLnBrk="0" hangingPunct="1">
        <a:lnSpc>
          <a:spcPct val="100000"/>
        </a:lnSpc>
        <a:spcBef>
          <a:spcPts val="0"/>
        </a:spcBef>
        <a:spcAft>
          <a:spcPts val="800"/>
        </a:spcAft>
        <a:buClr>
          <a:schemeClr val="tx2"/>
        </a:buClr>
        <a:buSzPct val="100000"/>
        <a:buFont typeface="Arial" panose="020B0604020202020204" pitchFamily="34" charset="0"/>
        <a:buChar char="•"/>
        <a:tabLst/>
        <a:defRPr sz="2667" kern="1200">
          <a:solidFill>
            <a:schemeClr val="tx1"/>
          </a:solidFill>
          <a:latin typeface="Arial" panose="020B0604020202020204" pitchFamily="34" charset="0"/>
          <a:ea typeface="+mn-ea"/>
          <a:cs typeface="Arial" panose="020B0604020202020204" pitchFamily="34" charset="0"/>
        </a:defRPr>
      </a:lvl3pPr>
      <a:lvl4pPr marL="1219170" indent="-222245" algn="l" defTabSz="609585" rtl="0" eaLnBrk="1" latinLnBrk="0" hangingPunct="1">
        <a:lnSpc>
          <a:spcPct val="100000"/>
        </a:lnSpc>
        <a:spcBef>
          <a:spcPts val="0"/>
        </a:spcBef>
        <a:spcAft>
          <a:spcPts val="1067"/>
        </a:spcAft>
        <a:buClr>
          <a:schemeClr val="accent4"/>
        </a:buClr>
        <a:buSzPct val="100000"/>
        <a:buFont typeface="Arial" panose="020B0604020202020204" pitchFamily="34" charset="0"/>
        <a:buChar char="•"/>
        <a:tabLst/>
        <a:defRPr sz="2400" kern="1200">
          <a:solidFill>
            <a:schemeClr val="tx1"/>
          </a:solidFill>
          <a:latin typeface="Calibri" panose="020F0502020204030204" pitchFamily="34" charset="0"/>
          <a:ea typeface="+mn-ea"/>
          <a:cs typeface="Arial"/>
        </a:defRPr>
      </a:lvl4pPr>
      <a:lvl5pPr marL="1443531" indent="-224361" algn="l" defTabSz="609585" rtl="0" eaLnBrk="1" latinLnBrk="0" hangingPunct="1">
        <a:lnSpc>
          <a:spcPct val="100000"/>
        </a:lnSpc>
        <a:spcBef>
          <a:spcPts val="0"/>
        </a:spcBef>
        <a:spcAft>
          <a:spcPts val="1067"/>
        </a:spcAft>
        <a:buClr>
          <a:schemeClr val="bg1">
            <a:lumMod val="65000"/>
          </a:schemeClr>
        </a:buClr>
        <a:buFont typeface="Arial"/>
        <a:buChar char="•"/>
        <a:defRPr sz="2400" kern="1200">
          <a:solidFill>
            <a:schemeClr val="tx1"/>
          </a:solidFill>
          <a:latin typeface="Calibri" panose="020F0502020204030204" pitchFamily="34" charset="0"/>
          <a:ea typeface="+mn-ea"/>
          <a:cs typeface="Arial"/>
        </a:defRPr>
      </a:lvl5pPr>
      <a:lvl6pPr marL="3352716" indent="-304792" algn="l" defTabSz="609585" rtl="0" eaLnBrk="1" latinLnBrk="0" hangingPunct="1">
        <a:lnSpc>
          <a:spcPct val="100000"/>
        </a:lnSpc>
        <a:spcBef>
          <a:spcPts val="0"/>
        </a:spcBef>
        <a:spcAft>
          <a:spcPts val="1067"/>
        </a:spcAft>
        <a:buFont typeface="Arial"/>
        <a:buChar char="•"/>
        <a:defRPr sz="2400" kern="1200" baseline="0">
          <a:solidFill>
            <a:schemeClr val="tx1"/>
          </a:solidFill>
          <a:latin typeface="+mn-lt"/>
          <a:ea typeface="+mn-ea"/>
          <a:cs typeface="+mn-cs"/>
        </a:defRPr>
      </a:lvl6pPr>
      <a:lvl7pPr marL="3359067" indent="0" algn="l" defTabSz="609585" rtl="0" eaLnBrk="1" latinLnBrk="0" hangingPunct="1">
        <a:lnSpc>
          <a:spcPct val="100000"/>
        </a:lnSpc>
        <a:spcBef>
          <a:spcPts val="0"/>
        </a:spcBef>
        <a:spcAft>
          <a:spcPts val="1067"/>
        </a:spcAft>
        <a:buFont typeface="Arial"/>
        <a:buNone/>
        <a:defRPr sz="2400" kern="1200">
          <a:solidFill>
            <a:schemeClr val="tx1"/>
          </a:solidFill>
          <a:latin typeface="+mn-lt"/>
          <a:ea typeface="+mn-ea"/>
          <a:cs typeface="+mn-cs"/>
        </a:defRPr>
      </a:lvl7pPr>
      <a:lvl8pPr marL="3359067" indent="0" algn="l" defTabSz="609585" rtl="0" eaLnBrk="1" latinLnBrk="0" hangingPunct="1">
        <a:lnSpc>
          <a:spcPct val="100000"/>
        </a:lnSpc>
        <a:spcBef>
          <a:spcPts val="0"/>
        </a:spcBef>
        <a:spcAft>
          <a:spcPts val="1067"/>
        </a:spcAft>
        <a:buFontTx/>
        <a:buNone/>
        <a:defRPr sz="2400" kern="1200">
          <a:solidFill>
            <a:schemeClr val="tx1"/>
          </a:solidFill>
          <a:latin typeface="+mn-lt"/>
          <a:ea typeface="+mn-ea"/>
          <a:cs typeface="+mn-cs"/>
        </a:defRPr>
      </a:lvl8pPr>
      <a:lvl9pPr marL="3359067" indent="0" algn="l" defTabSz="609585" rtl="0" eaLnBrk="1" latinLnBrk="0" hangingPunct="1">
        <a:lnSpc>
          <a:spcPct val="100000"/>
        </a:lnSpc>
        <a:spcBef>
          <a:spcPts val="0"/>
        </a:spcBef>
        <a:spcAft>
          <a:spcPts val="1067"/>
        </a:spcAft>
        <a:buFontTx/>
        <a:buNone/>
        <a:defRPr sz="2400"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20ACAB3B-23E7-44DA-846A-30FFA77560B7}"/>
              </a:ext>
            </a:extLst>
          </p:cNvPr>
          <p:cNvGrpSpPr/>
          <p:nvPr/>
        </p:nvGrpSpPr>
        <p:grpSpPr>
          <a:xfrm>
            <a:off x="524543" y="1756451"/>
            <a:ext cx="914400" cy="914400"/>
            <a:chOff x="168968" y="1395063"/>
            <a:chExt cx="1371600" cy="1371600"/>
          </a:xfrm>
        </p:grpSpPr>
        <p:sp>
          <p:nvSpPr>
            <p:cNvPr id="28" name="Oval 27">
              <a:extLst>
                <a:ext uri="{FF2B5EF4-FFF2-40B4-BE49-F238E27FC236}">
                  <a16:creationId xmlns:a16="http://schemas.microsoft.com/office/drawing/2014/main" id="{FD870E09-5601-4201-92A5-EFA56F1E315F}"/>
                </a:ext>
              </a:extLst>
            </p:cNvPr>
            <p:cNvSpPr/>
            <p:nvPr/>
          </p:nvSpPr>
          <p:spPr>
            <a:xfrm>
              <a:off x="168968" y="1395063"/>
              <a:ext cx="1371600" cy="1371600"/>
            </a:xfrm>
            <a:prstGeom prst="ellipse">
              <a:avLst/>
            </a:prstGeom>
            <a:solidFill>
              <a:schemeClr val="accent4">
                <a:lumMod val="20000"/>
                <a:lumOff val="80000"/>
              </a:schemeClr>
            </a:solidFill>
            <a:ln w="38100">
              <a:solidFill>
                <a:srgbClr val="7EB45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effectLst/>
              </a:endParaRPr>
            </a:p>
          </p:txBody>
        </p:sp>
        <p:pic>
          <p:nvPicPr>
            <p:cNvPr id="29" name="Picture 28" descr="Icon&#10;&#10;Description automatically generated">
              <a:extLst>
                <a:ext uri="{FF2B5EF4-FFF2-40B4-BE49-F238E27FC236}">
                  <a16:creationId xmlns:a16="http://schemas.microsoft.com/office/drawing/2014/main" id="{B83771BD-6E34-4B33-87B0-90A01230A8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464" y="1529027"/>
              <a:ext cx="1143000" cy="1143000"/>
            </a:xfrm>
            <a:prstGeom prst="rect">
              <a:avLst/>
            </a:prstGeom>
          </p:spPr>
        </p:pic>
      </p:grpSp>
      <p:grpSp>
        <p:nvGrpSpPr>
          <p:cNvPr id="30" name="Group 29">
            <a:extLst>
              <a:ext uri="{FF2B5EF4-FFF2-40B4-BE49-F238E27FC236}">
                <a16:creationId xmlns:a16="http://schemas.microsoft.com/office/drawing/2014/main" id="{5488A73A-E0DF-47C7-98BC-84B2DADC08BE}"/>
              </a:ext>
            </a:extLst>
          </p:cNvPr>
          <p:cNvGrpSpPr/>
          <p:nvPr/>
        </p:nvGrpSpPr>
        <p:grpSpPr>
          <a:xfrm>
            <a:off x="524285" y="3395809"/>
            <a:ext cx="914400" cy="914400"/>
            <a:chOff x="180572" y="4685697"/>
            <a:chExt cx="1371600" cy="1371600"/>
          </a:xfrm>
        </p:grpSpPr>
        <p:sp>
          <p:nvSpPr>
            <p:cNvPr id="32" name="Oval 31">
              <a:extLst>
                <a:ext uri="{FF2B5EF4-FFF2-40B4-BE49-F238E27FC236}">
                  <a16:creationId xmlns:a16="http://schemas.microsoft.com/office/drawing/2014/main" id="{BFCB1CA5-6CC1-4A84-8B6C-8342B083FFBD}"/>
                </a:ext>
              </a:extLst>
            </p:cNvPr>
            <p:cNvSpPr/>
            <p:nvPr/>
          </p:nvSpPr>
          <p:spPr>
            <a:xfrm>
              <a:off x="180572" y="4685697"/>
              <a:ext cx="1371600" cy="1371600"/>
            </a:xfrm>
            <a:prstGeom prst="ellipse">
              <a:avLst/>
            </a:prstGeom>
            <a:solidFill>
              <a:srgbClr val="A5CFF5"/>
            </a:solidFill>
            <a:ln w="38100">
              <a:solidFill>
                <a:srgbClr val="69B0E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effectLst/>
              </a:endParaRPr>
            </a:p>
          </p:txBody>
        </p:sp>
        <p:pic>
          <p:nvPicPr>
            <p:cNvPr id="33" name="Picture 32" descr="Icon&#10;&#10;Description automatically generated">
              <a:extLst>
                <a:ext uri="{FF2B5EF4-FFF2-40B4-BE49-F238E27FC236}">
                  <a16:creationId xmlns:a16="http://schemas.microsoft.com/office/drawing/2014/main" id="{27B3B3D3-FE51-4DB4-9195-D09754E0822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4208" y="4765666"/>
              <a:ext cx="1097280" cy="1097280"/>
            </a:xfrm>
            <a:prstGeom prst="rect">
              <a:avLst/>
            </a:prstGeom>
          </p:spPr>
        </p:pic>
      </p:grpSp>
      <p:grpSp>
        <p:nvGrpSpPr>
          <p:cNvPr id="36" name="Group 35">
            <a:extLst>
              <a:ext uri="{FF2B5EF4-FFF2-40B4-BE49-F238E27FC236}">
                <a16:creationId xmlns:a16="http://schemas.microsoft.com/office/drawing/2014/main" id="{8136D9B8-EB2F-447B-B3AE-20B6901F9032}"/>
              </a:ext>
            </a:extLst>
          </p:cNvPr>
          <p:cNvGrpSpPr/>
          <p:nvPr/>
        </p:nvGrpSpPr>
        <p:grpSpPr>
          <a:xfrm>
            <a:off x="4258189" y="1756451"/>
            <a:ext cx="914400" cy="914400"/>
            <a:chOff x="94636" y="1480455"/>
            <a:chExt cx="1371600" cy="1371600"/>
          </a:xfrm>
        </p:grpSpPr>
        <p:sp>
          <p:nvSpPr>
            <p:cNvPr id="40" name="Oval 39">
              <a:extLst>
                <a:ext uri="{FF2B5EF4-FFF2-40B4-BE49-F238E27FC236}">
                  <a16:creationId xmlns:a16="http://schemas.microsoft.com/office/drawing/2014/main" id="{60E6741B-DC2D-49B4-A54C-4E610028DD28}"/>
                </a:ext>
              </a:extLst>
            </p:cNvPr>
            <p:cNvSpPr/>
            <p:nvPr/>
          </p:nvSpPr>
          <p:spPr>
            <a:xfrm>
              <a:off x="94636" y="1480455"/>
              <a:ext cx="1371600" cy="1371600"/>
            </a:xfrm>
            <a:prstGeom prst="ellipse">
              <a:avLst/>
            </a:prstGeom>
            <a:solidFill>
              <a:srgbClr val="FFC5C9"/>
            </a:solidFill>
            <a:ln w="38100">
              <a:solidFill>
                <a:srgbClr val="FF646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effectLst/>
              </a:endParaRPr>
            </a:p>
          </p:txBody>
        </p:sp>
        <p:pic>
          <p:nvPicPr>
            <p:cNvPr id="41" name="Picture 40" descr="Icon&#10;&#10;Description automatically generated">
              <a:extLst>
                <a:ext uri="{FF2B5EF4-FFF2-40B4-BE49-F238E27FC236}">
                  <a16:creationId xmlns:a16="http://schemas.microsoft.com/office/drawing/2014/main" id="{011F70ED-F3BE-4954-90C4-91F075B5B7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7443" y="1500914"/>
              <a:ext cx="1097280" cy="1097280"/>
            </a:xfrm>
            <a:prstGeom prst="rect">
              <a:avLst/>
            </a:prstGeom>
          </p:spPr>
        </p:pic>
      </p:grpSp>
      <p:grpSp>
        <p:nvGrpSpPr>
          <p:cNvPr id="42" name="Group 41">
            <a:extLst>
              <a:ext uri="{FF2B5EF4-FFF2-40B4-BE49-F238E27FC236}">
                <a16:creationId xmlns:a16="http://schemas.microsoft.com/office/drawing/2014/main" id="{E9851FE0-B861-4E79-A115-CB9B559366D9}"/>
              </a:ext>
            </a:extLst>
          </p:cNvPr>
          <p:cNvGrpSpPr/>
          <p:nvPr/>
        </p:nvGrpSpPr>
        <p:grpSpPr>
          <a:xfrm>
            <a:off x="4258189" y="3395809"/>
            <a:ext cx="914400" cy="914400"/>
            <a:chOff x="123303" y="3293213"/>
            <a:chExt cx="1371600" cy="1371600"/>
          </a:xfrm>
        </p:grpSpPr>
        <p:sp>
          <p:nvSpPr>
            <p:cNvPr id="43" name="Oval 42">
              <a:extLst>
                <a:ext uri="{FF2B5EF4-FFF2-40B4-BE49-F238E27FC236}">
                  <a16:creationId xmlns:a16="http://schemas.microsoft.com/office/drawing/2014/main" id="{8CBE5937-3275-4E78-960A-E392807B15EF}"/>
                </a:ext>
              </a:extLst>
            </p:cNvPr>
            <p:cNvSpPr/>
            <p:nvPr/>
          </p:nvSpPr>
          <p:spPr>
            <a:xfrm>
              <a:off x="123303" y="3293213"/>
              <a:ext cx="1371600" cy="1371600"/>
            </a:xfrm>
            <a:prstGeom prst="ellipse">
              <a:avLst/>
            </a:prstGeom>
            <a:solidFill>
              <a:srgbClr val="FFF2C1"/>
            </a:solidFill>
            <a:ln w="38100">
              <a:solidFill>
                <a:srgbClr val="FFD86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effectLst/>
              </a:endParaRPr>
            </a:p>
          </p:txBody>
        </p:sp>
        <p:pic>
          <p:nvPicPr>
            <p:cNvPr id="44" name="Picture 43" descr="Icon&#10;&#10;Description automatically generated">
              <a:extLst>
                <a:ext uri="{FF2B5EF4-FFF2-40B4-BE49-F238E27FC236}">
                  <a16:creationId xmlns:a16="http://schemas.microsoft.com/office/drawing/2014/main" id="{88246797-1C56-4244-B516-B9C6E979183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0463" y="3341885"/>
              <a:ext cx="1097280" cy="1097280"/>
            </a:xfrm>
            <a:prstGeom prst="rect">
              <a:avLst/>
            </a:prstGeom>
          </p:spPr>
        </p:pic>
      </p:grpSp>
      <p:grpSp>
        <p:nvGrpSpPr>
          <p:cNvPr id="45" name="Group 44">
            <a:extLst>
              <a:ext uri="{FF2B5EF4-FFF2-40B4-BE49-F238E27FC236}">
                <a16:creationId xmlns:a16="http://schemas.microsoft.com/office/drawing/2014/main" id="{55218DCF-7917-4285-8C29-CD4CA06E44B1}"/>
              </a:ext>
            </a:extLst>
          </p:cNvPr>
          <p:cNvGrpSpPr/>
          <p:nvPr/>
        </p:nvGrpSpPr>
        <p:grpSpPr>
          <a:xfrm>
            <a:off x="8018607" y="3395808"/>
            <a:ext cx="914400" cy="914400"/>
            <a:chOff x="207423" y="3283416"/>
            <a:chExt cx="1371600" cy="1371600"/>
          </a:xfrm>
        </p:grpSpPr>
        <p:pic>
          <p:nvPicPr>
            <p:cNvPr id="46" name="Picture 45" descr="Icon&#10;&#10;Description automatically generated">
              <a:extLst>
                <a:ext uri="{FF2B5EF4-FFF2-40B4-BE49-F238E27FC236}">
                  <a16:creationId xmlns:a16="http://schemas.microsoft.com/office/drawing/2014/main" id="{DF6C91F9-3507-41ED-8981-2F4A1B31480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0303" y="3429000"/>
              <a:ext cx="1005840" cy="1005840"/>
            </a:xfrm>
            <a:prstGeom prst="rect">
              <a:avLst/>
            </a:prstGeom>
          </p:spPr>
        </p:pic>
        <p:sp>
          <p:nvSpPr>
            <p:cNvPr id="47" name="Oval 46">
              <a:extLst>
                <a:ext uri="{FF2B5EF4-FFF2-40B4-BE49-F238E27FC236}">
                  <a16:creationId xmlns:a16="http://schemas.microsoft.com/office/drawing/2014/main" id="{25AA999D-20C3-4007-90EF-D31D23DE9369}"/>
                </a:ext>
              </a:extLst>
            </p:cNvPr>
            <p:cNvSpPr/>
            <p:nvPr/>
          </p:nvSpPr>
          <p:spPr>
            <a:xfrm>
              <a:off x="207423" y="3283416"/>
              <a:ext cx="1371600" cy="1371600"/>
            </a:xfrm>
            <a:prstGeom prst="ellipse">
              <a:avLst/>
            </a:prstGeom>
            <a:noFill/>
            <a:ln w="38100">
              <a:solidFill>
                <a:srgbClr val="8677B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effectLst/>
              </a:endParaRPr>
            </a:p>
          </p:txBody>
        </p:sp>
      </p:grpSp>
      <p:grpSp>
        <p:nvGrpSpPr>
          <p:cNvPr id="48" name="Group 47">
            <a:extLst>
              <a:ext uri="{FF2B5EF4-FFF2-40B4-BE49-F238E27FC236}">
                <a16:creationId xmlns:a16="http://schemas.microsoft.com/office/drawing/2014/main" id="{1F68E03B-651E-49B8-8E2E-4CD24E830537}"/>
              </a:ext>
            </a:extLst>
          </p:cNvPr>
          <p:cNvGrpSpPr/>
          <p:nvPr/>
        </p:nvGrpSpPr>
        <p:grpSpPr>
          <a:xfrm>
            <a:off x="7998665" y="1756451"/>
            <a:ext cx="914400" cy="914400"/>
            <a:chOff x="114300" y="1509951"/>
            <a:chExt cx="1371600" cy="1371600"/>
          </a:xfrm>
        </p:grpSpPr>
        <p:sp>
          <p:nvSpPr>
            <p:cNvPr id="49" name="Oval 48">
              <a:extLst>
                <a:ext uri="{FF2B5EF4-FFF2-40B4-BE49-F238E27FC236}">
                  <a16:creationId xmlns:a16="http://schemas.microsoft.com/office/drawing/2014/main" id="{715AB44C-5DB2-4A83-85E9-55DB3666F566}"/>
                </a:ext>
              </a:extLst>
            </p:cNvPr>
            <p:cNvSpPr/>
            <p:nvPr/>
          </p:nvSpPr>
          <p:spPr>
            <a:xfrm>
              <a:off x="114300" y="1509951"/>
              <a:ext cx="1371600" cy="1371600"/>
            </a:xfrm>
            <a:prstGeom prst="ellipse">
              <a:avLst/>
            </a:prstGeom>
            <a:solidFill>
              <a:srgbClr val="BCEADF"/>
            </a:solidFill>
            <a:ln w="38100">
              <a:solidFill>
                <a:srgbClr val="63CFB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effectLst/>
              </a:endParaRPr>
            </a:p>
          </p:txBody>
        </p:sp>
        <p:pic>
          <p:nvPicPr>
            <p:cNvPr id="50" name="Picture 49" descr="Icon&#10;&#10;Description automatically generated">
              <a:extLst>
                <a:ext uri="{FF2B5EF4-FFF2-40B4-BE49-F238E27FC236}">
                  <a16:creationId xmlns:a16="http://schemas.microsoft.com/office/drawing/2014/main" id="{3AE5D8E5-2578-4B51-B39B-DEC203DBBD9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97180" y="1692831"/>
              <a:ext cx="1005840" cy="1005840"/>
            </a:xfrm>
            <a:prstGeom prst="rect">
              <a:avLst/>
            </a:prstGeom>
            <a:ln>
              <a:noFill/>
            </a:ln>
          </p:spPr>
        </p:pic>
      </p:grpSp>
      <p:sp>
        <p:nvSpPr>
          <p:cNvPr id="4" name="Footer Placeholder 3"/>
          <p:cNvSpPr>
            <a:spLocks noGrp="1"/>
          </p:cNvSpPr>
          <p:nvPr>
            <p:ph type="ftr" sz="quarter" idx="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lumMod val="60000"/>
                    <a:lumOff val="40000"/>
                  </a:srgbClr>
                </a:solidFill>
                <a:effectLst/>
                <a:uLnTx/>
                <a:uFillTx/>
                <a:latin typeface="Arial"/>
                <a:ea typeface="+mn-ea"/>
                <a:cs typeface="+mn-cs"/>
              </a:rPr>
              <a:t>©Trinity Health 2018, All Rights Reserved</a:t>
            </a:r>
          </a:p>
        </p:txBody>
      </p:sp>
      <p:sp>
        <p:nvSpPr>
          <p:cNvPr id="7" name="Title 2"/>
          <p:cNvSpPr txBox="1">
            <a:spLocks/>
          </p:cNvSpPr>
          <p:nvPr/>
        </p:nvSpPr>
        <p:spPr>
          <a:xfrm>
            <a:off x="524543" y="460853"/>
            <a:ext cx="10906645" cy="664875"/>
          </a:xfrm>
          <a:prstGeom prst="rect">
            <a:avLst/>
          </a:prstGeom>
        </p:spPr>
        <p:txBody>
          <a:bodyPr vert="horz" lIns="0" tIns="0" rIns="0" bIns="0" rtlCol="0" anchor="ctr" anchorCtr="0">
            <a:noAutofit/>
          </a:bodyPr>
          <a:lstStyle>
            <a:lvl1pPr algn="l" defTabSz="609585" rtl="0" eaLnBrk="1" latinLnBrk="0" hangingPunct="1">
              <a:lnSpc>
                <a:spcPct val="90000"/>
              </a:lnSpc>
              <a:spcBef>
                <a:spcPct val="0"/>
              </a:spcBef>
              <a:buNone/>
              <a:defRPr sz="3733" b="0" i="0" kern="1200">
                <a:solidFill>
                  <a:schemeClr val="tx2"/>
                </a:solidFill>
                <a:latin typeface="Arial" panose="020B0604020202020204" pitchFamily="34" charset="0"/>
                <a:ea typeface="+mj-ea"/>
                <a:cs typeface="Arial" panose="020B0604020202020204" pitchFamily="34" charset="0"/>
              </a:defRPr>
            </a:lvl1pPr>
          </a:lstStyle>
          <a:p>
            <a:pPr marL="0" marR="0" lvl="0" indent="0" algn="l" defTabSz="609585" rtl="0" eaLnBrk="1" fontAlgn="auto" latinLnBrk="0" hangingPunct="1">
              <a:lnSpc>
                <a:spcPct val="90000"/>
              </a:lnSpc>
              <a:spcBef>
                <a:spcPct val="0"/>
              </a:spcBef>
              <a:spcAft>
                <a:spcPts val="0"/>
              </a:spcAft>
              <a:buClrTx/>
              <a:buSzTx/>
              <a:buFontTx/>
              <a:buNone/>
              <a:tabLst/>
              <a:defRPr/>
            </a:pPr>
            <a:r>
              <a:rPr lang="en-US" sz="2800" dirty="0">
                <a:solidFill>
                  <a:srgbClr val="6E2585"/>
                </a:solidFill>
              </a:rPr>
              <a:t>Trinity Health Community Vital Signs</a:t>
            </a:r>
            <a:endParaRPr kumimoji="0" lang="en-US" sz="2800" b="0" i="0" u="none" strike="noStrike" kern="1200" cap="none" spc="0" normalizeH="0" baseline="0" noProof="0" dirty="0">
              <a:ln>
                <a:noFill/>
              </a:ln>
              <a:solidFill>
                <a:srgbClr val="6E2585"/>
              </a:solidFill>
              <a:effectLst/>
              <a:uLnTx/>
              <a:uFillTx/>
              <a:latin typeface="Arial" panose="020B0604020202020204" pitchFamily="34" charset="0"/>
              <a:ea typeface="+mj-ea"/>
              <a:cs typeface="Arial" panose="020B0604020202020204" pitchFamily="34" charset="0"/>
            </a:endParaRPr>
          </a:p>
        </p:txBody>
      </p:sp>
      <p:sp>
        <p:nvSpPr>
          <p:cNvPr id="6" name="Content Placeholder 1"/>
          <p:cNvSpPr txBox="1">
            <a:spLocks/>
          </p:cNvSpPr>
          <p:nvPr/>
        </p:nvSpPr>
        <p:spPr>
          <a:xfrm>
            <a:off x="1594097" y="1579048"/>
            <a:ext cx="2587752" cy="3967313"/>
          </a:xfrm>
          <a:prstGeom prst="rect">
            <a:avLst/>
          </a:prstGeom>
        </p:spPr>
        <p:txBody>
          <a:bodyPr vert="horz" lIns="0" tIns="91440" rIns="91440" bIns="45720" rtlCol="0">
            <a:noAutofit/>
          </a:bodyPr>
          <a:lstStyle>
            <a:lvl1pPr marL="380990" indent="-380990" algn="l" defTabSz="609585" rtl="0" eaLnBrk="1" latinLnBrk="0" hangingPunct="1">
              <a:lnSpc>
                <a:spcPct val="100000"/>
              </a:lnSpc>
              <a:spcBef>
                <a:spcPts val="0"/>
              </a:spcBef>
              <a:spcAft>
                <a:spcPts val="800"/>
              </a:spcAft>
              <a:buClr>
                <a:srgbClr val="7030A0"/>
              </a:buClr>
              <a:buSzPct val="100000"/>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59865" indent="-300559" algn="l" defTabSz="609585" rtl="0" eaLnBrk="1" latinLnBrk="0" hangingPunct="1">
              <a:lnSpc>
                <a:spcPct val="100000"/>
              </a:lnSpc>
              <a:spcBef>
                <a:spcPts val="0"/>
              </a:spcBef>
              <a:spcAft>
                <a:spcPts val="800"/>
              </a:spcAft>
              <a:buClr>
                <a:schemeClr val="tx2"/>
              </a:buClr>
              <a:buSzPct val="100000"/>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068891" indent="-232828" algn="l" defTabSz="609585" rtl="0" eaLnBrk="1" latinLnBrk="0" hangingPunct="1">
              <a:lnSpc>
                <a:spcPct val="100000"/>
              </a:lnSpc>
              <a:spcBef>
                <a:spcPts val="0"/>
              </a:spcBef>
              <a:spcAft>
                <a:spcPts val="800"/>
              </a:spcAft>
              <a:buClr>
                <a:schemeClr val="tx2"/>
              </a:buClr>
              <a:buSzPct val="100000"/>
              <a:buFont typeface="Arial" panose="020B0604020202020204" pitchFamily="34" charset="0"/>
              <a:buChar char="•"/>
              <a:tabLst/>
              <a:defRPr sz="2667" kern="1200">
                <a:solidFill>
                  <a:schemeClr val="tx1"/>
                </a:solidFill>
                <a:latin typeface="Arial" panose="020B0604020202020204" pitchFamily="34" charset="0"/>
                <a:ea typeface="+mn-ea"/>
                <a:cs typeface="Arial" panose="020B0604020202020204" pitchFamily="34" charset="0"/>
              </a:defRPr>
            </a:lvl3pPr>
            <a:lvl4pPr marL="1225520" indent="-230712" algn="l" defTabSz="609585"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2400" kern="1200">
                <a:solidFill>
                  <a:schemeClr val="tx1"/>
                </a:solidFill>
                <a:latin typeface="Calibri" panose="020F0502020204030204" pitchFamily="34" charset="0"/>
                <a:ea typeface="+mn-ea"/>
                <a:cs typeface="Arial"/>
              </a:defRPr>
            </a:lvl4pPr>
            <a:lvl5pPr marL="1443531" indent="-224361" algn="l" defTabSz="609585" rtl="0" eaLnBrk="1" latinLnBrk="0" hangingPunct="1">
              <a:lnSpc>
                <a:spcPct val="100000"/>
              </a:lnSpc>
              <a:spcBef>
                <a:spcPts val="0"/>
              </a:spcBef>
              <a:spcAft>
                <a:spcPts val="800"/>
              </a:spcAft>
              <a:buClr>
                <a:schemeClr val="bg1">
                  <a:lumMod val="65000"/>
                </a:schemeClr>
              </a:buClr>
              <a:buFont typeface="Arial"/>
              <a:buChar char="•"/>
              <a:defRPr sz="2400" kern="1200" baseline="0">
                <a:solidFill>
                  <a:schemeClr val="tx1"/>
                </a:solidFill>
                <a:latin typeface="Calibri" panose="020F0502020204030204" pitchFamily="34" charset="0"/>
                <a:ea typeface="+mn-ea"/>
                <a:cs typeface="Arial"/>
              </a:defRPr>
            </a:lvl5pPr>
            <a:lvl6pPr marL="3047924" indent="-300559" algn="l" defTabSz="609585" rtl="0" eaLnBrk="1" latinLnBrk="0" hangingPunct="1">
              <a:lnSpc>
                <a:spcPct val="100000"/>
              </a:lnSpc>
              <a:spcBef>
                <a:spcPts val="0"/>
              </a:spcBef>
              <a:spcAft>
                <a:spcPts val="800"/>
              </a:spcAft>
              <a:buFontTx/>
              <a:buNone/>
              <a:defRPr sz="2400" kern="1200" baseline="0">
                <a:solidFill>
                  <a:schemeClr val="tx1"/>
                </a:solidFill>
                <a:latin typeface="+mn-lt"/>
                <a:ea typeface="+mn-ea"/>
                <a:cs typeface="+mn-cs"/>
              </a:defRPr>
            </a:lvl6pPr>
            <a:lvl7pPr marL="3359067" indent="0" algn="l" defTabSz="609585" rtl="0" eaLnBrk="1" latinLnBrk="0" hangingPunct="1">
              <a:lnSpc>
                <a:spcPct val="100000"/>
              </a:lnSpc>
              <a:spcBef>
                <a:spcPts val="0"/>
              </a:spcBef>
              <a:spcAft>
                <a:spcPts val="1067"/>
              </a:spcAft>
              <a:buFont typeface="Arial"/>
              <a:buNone/>
              <a:defRPr sz="2400" kern="1200">
                <a:solidFill>
                  <a:schemeClr val="tx1"/>
                </a:solidFill>
                <a:latin typeface="+mn-lt"/>
                <a:ea typeface="+mn-ea"/>
                <a:cs typeface="+mn-cs"/>
              </a:defRPr>
            </a:lvl7pPr>
            <a:lvl8pPr marL="3359067" indent="0" algn="l" defTabSz="609585" rtl="0" eaLnBrk="1" latinLnBrk="0" hangingPunct="1">
              <a:lnSpc>
                <a:spcPct val="100000"/>
              </a:lnSpc>
              <a:spcBef>
                <a:spcPts val="0"/>
              </a:spcBef>
              <a:spcAft>
                <a:spcPts val="1067"/>
              </a:spcAft>
              <a:buFontTx/>
              <a:buNone/>
              <a:defRPr sz="2400" kern="1200">
                <a:solidFill>
                  <a:schemeClr val="tx1"/>
                </a:solidFill>
                <a:latin typeface="+mn-lt"/>
                <a:ea typeface="+mn-ea"/>
                <a:cs typeface="+mn-cs"/>
              </a:defRPr>
            </a:lvl8pPr>
            <a:lvl9pPr marL="3359067" indent="0" algn="l" defTabSz="609585" rtl="0" eaLnBrk="1" latinLnBrk="0" hangingPunct="1">
              <a:lnSpc>
                <a:spcPct val="100000"/>
              </a:lnSpc>
              <a:spcBef>
                <a:spcPts val="0"/>
              </a:spcBef>
              <a:spcAft>
                <a:spcPts val="1067"/>
              </a:spcAft>
              <a:buFontTx/>
              <a:buNone/>
              <a:defRPr sz="2400" kern="1200">
                <a:solidFill>
                  <a:schemeClr val="tx1"/>
                </a:solidFill>
                <a:latin typeface="+mn-lt"/>
                <a:ea typeface="+mn-ea"/>
                <a:cs typeface="+mn-cs"/>
              </a:defRPr>
            </a:lvl9pPr>
          </a:lstStyle>
          <a:p>
            <a:pPr marL="91440" marR="0" lvl="0" indent="-91440" algn="l" defTabSz="609585" rtl="0" eaLnBrk="1" fontAlgn="auto" latinLnBrk="0" hangingPunct="1">
              <a:lnSpc>
                <a:spcPct val="100000"/>
              </a:lnSpc>
              <a:spcBef>
                <a:spcPts val="0"/>
              </a:spcBef>
              <a:spcAft>
                <a:spcPts val="0"/>
              </a:spcAft>
              <a:buClr>
                <a:srgbClr val="7030A0"/>
              </a:buClr>
              <a:buSzPct val="100000"/>
              <a:buFont typeface="Arial" panose="020B0604020202020204" pitchFamily="34" charset="0"/>
              <a:buNone/>
              <a:tabLst/>
              <a:defRPr/>
            </a:pPr>
            <a:r>
              <a:rPr kumimoji="0" lang="en-US" sz="1800" b="1" i="0" u="none" strike="noStrike" kern="1200" cap="none" spc="0" normalizeH="0" baseline="0" noProof="0" dirty="0">
                <a:ln>
                  <a:noFill/>
                </a:ln>
                <a:solidFill>
                  <a:srgbClr val="7EB457"/>
                </a:solidFill>
                <a:effectLst/>
                <a:uLnTx/>
                <a:uFillTx/>
                <a:latin typeface="Arial" panose="020B0604020202020204" pitchFamily="34" charset="0"/>
                <a:ea typeface="+mn-ea"/>
                <a:cs typeface="Arial" panose="020B0604020202020204" pitchFamily="34" charset="0"/>
              </a:rPr>
              <a:t>Health Outcomes &amp; Behaviors</a:t>
            </a:r>
          </a:p>
          <a:p>
            <a:pPr marL="284163" indent="-284163">
              <a:spcAft>
                <a:spcPts val="0"/>
              </a:spcAft>
              <a:buClr>
                <a:schemeClr val="tx1"/>
              </a:buClr>
              <a:buFont typeface="+mj-lt"/>
              <a:buAutoNum type="arabicPeriod"/>
              <a:defRPr/>
            </a:pPr>
            <a:r>
              <a:rPr kumimoji="0" lang="en-US" sz="180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Life expectancy</a:t>
            </a:r>
          </a:p>
          <a:p>
            <a:pPr marL="284163" marR="0" lvl="0" indent="-284163" algn="l" defTabSz="609585" rtl="0" eaLnBrk="1" fontAlgn="auto" latinLnBrk="0" hangingPunct="1">
              <a:lnSpc>
                <a:spcPct val="100000"/>
              </a:lnSpc>
              <a:spcBef>
                <a:spcPts val="0"/>
              </a:spcBef>
              <a:spcAft>
                <a:spcPts val="0"/>
              </a:spcAft>
              <a:buClr>
                <a:schemeClr val="tx1"/>
              </a:buClr>
              <a:buSzPct val="100000"/>
              <a:buFont typeface="+mj-lt"/>
              <a:buAutoNum type="arabicPeriod"/>
              <a:tabLst/>
              <a:defRPr/>
            </a:pPr>
            <a:r>
              <a:rPr kumimoji="0" lang="en-US" sz="180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Poor mental health</a:t>
            </a:r>
          </a:p>
        </p:txBody>
      </p:sp>
      <p:grpSp>
        <p:nvGrpSpPr>
          <p:cNvPr id="39" name="Group 38"/>
          <p:cNvGrpSpPr/>
          <p:nvPr/>
        </p:nvGrpSpPr>
        <p:grpSpPr>
          <a:xfrm>
            <a:off x="9005607" y="1574372"/>
            <a:ext cx="2587752" cy="3390333"/>
            <a:chOff x="8871109" y="1574372"/>
            <a:chExt cx="2675846" cy="3390333"/>
          </a:xfrm>
        </p:grpSpPr>
        <p:sp>
          <p:nvSpPr>
            <p:cNvPr id="23" name="Content Placeholder 1"/>
            <p:cNvSpPr txBox="1">
              <a:spLocks/>
            </p:cNvSpPr>
            <p:nvPr/>
          </p:nvSpPr>
          <p:spPr>
            <a:xfrm>
              <a:off x="8871109" y="1574372"/>
              <a:ext cx="2675846" cy="1665449"/>
            </a:xfrm>
            <a:prstGeom prst="rect">
              <a:avLst/>
            </a:prstGeom>
          </p:spPr>
          <p:txBody>
            <a:bodyPr vert="horz" lIns="91440" tIns="45720" rIns="91440" bIns="45720" rtlCol="0">
              <a:noAutofit/>
            </a:bodyPr>
            <a:lstStyle>
              <a:lvl1pPr marL="380990" indent="-38099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59865" indent="-300559" algn="l" defTabSz="914400" rtl="0" eaLnBrk="1" latinLnBrk="0" hangingPunct="1">
                <a:lnSpc>
                  <a:spcPct val="90000"/>
                </a:lnSpc>
                <a:spcBef>
                  <a:spcPts val="500"/>
                </a:spcBef>
                <a:buClr>
                  <a:schemeClr val="tx2"/>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068891" indent="-232828" algn="l" defTabSz="914400" rtl="0" eaLnBrk="1" latinLnBrk="0" hangingPunct="1">
                <a:lnSpc>
                  <a:spcPct val="90000"/>
                </a:lnSpc>
                <a:spcBef>
                  <a:spcPts val="500"/>
                </a:spcBef>
                <a:spcAft>
                  <a:spcPts val="800"/>
                </a:spcAft>
                <a:buSzPct val="100000"/>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225520" indent="-230712" algn="l" defTabSz="914400" rtl="0" eaLnBrk="1" latinLnBrk="0" hangingPunct="1">
                <a:lnSpc>
                  <a:spcPct val="90000"/>
                </a:lnSpc>
                <a:spcBef>
                  <a:spcPts val="500"/>
                </a:spcBef>
                <a:spcAft>
                  <a:spcPts val="800"/>
                </a:spcAft>
                <a:buFont typeface="Arial" panose="020B0604020202020204" pitchFamily="34" charset="0"/>
                <a:buChar char="•"/>
                <a:tabLst/>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ts val="500"/>
                </a:spcBef>
                <a:spcAft>
                  <a:spcPts val="800"/>
                </a:spcAft>
                <a:buFont typeface="Arial" panose="020B0604020202020204" pitchFamily="34" charset="0"/>
                <a:buChar char="•"/>
                <a:defRPr sz="1800" kern="1200" baseline="0">
                  <a:solidFill>
                    <a:schemeClr val="tx1"/>
                  </a:solidFill>
                  <a:latin typeface="Calibri" panose="020F0502020204030204" pitchFamily="34" charset="0"/>
                  <a:ea typeface="+mn-ea"/>
                  <a:cs typeface="+mn-cs"/>
                </a:defRPr>
              </a:lvl5pPr>
              <a:lvl6pPr marL="3047924" indent="-300559" algn="l" defTabSz="914400" rtl="0" eaLnBrk="1" latinLnBrk="0" hangingPunct="1">
                <a:lnSpc>
                  <a:spcPct val="90000"/>
                </a:lnSpc>
                <a:spcBef>
                  <a:spcPts val="500"/>
                </a:spcBef>
                <a:spcAft>
                  <a:spcPts val="800"/>
                </a:spcAft>
                <a:buFontTx/>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 marR="0" lvl="0" indent="-9144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63CFB5"/>
                  </a:solidFill>
                  <a:effectLst/>
                  <a:uLnTx/>
                  <a:uFillTx/>
                  <a:latin typeface="Arial" panose="020B0604020202020204" pitchFamily="34" charset="0"/>
                  <a:ea typeface="+mn-ea"/>
                  <a:cs typeface="Arial" panose="020B0604020202020204" pitchFamily="34" charset="0"/>
                </a:rPr>
                <a:t>Social Support &amp; Community Context</a:t>
              </a:r>
            </a:p>
            <a:p>
              <a:pPr defTabSz="609585">
                <a:lnSpc>
                  <a:spcPct val="100000"/>
                </a:lnSpc>
                <a:spcBef>
                  <a:spcPts val="0"/>
                </a:spcBef>
                <a:buClr>
                  <a:schemeClr val="tx1"/>
                </a:buClr>
                <a:buSzPct val="100000"/>
                <a:buFont typeface="+mj-lt"/>
                <a:buAutoNum type="arabicPeriod" startAt="7"/>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Social vulnerability index</a:t>
              </a:r>
            </a:p>
            <a:p>
              <a:pPr marL="91440" marR="0" lvl="0" indent="-914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91440" marR="0" lvl="0" indent="-914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5" name="Content Placeholder 1"/>
            <p:cNvSpPr txBox="1">
              <a:spLocks/>
            </p:cNvSpPr>
            <p:nvPr/>
          </p:nvSpPr>
          <p:spPr>
            <a:xfrm>
              <a:off x="8895846" y="3249850"/>
              <a:ext cx="2562931" cy="1714855"/>
            </a:xfrm>
            <a:prstGeom prst="rect">
              <a:avLst/>
            </a:prstGeom>
          </p:spPr>
          <p:txBody>
            <a:bodyPr vert="horz" lIns="91440" tIns="45720" rIns="91440" bIns="45720" rtlCol="0">
              <a:noAutofit/>
            </a:bodyPr>
            <a:lstStyle>
              <a:lvl1pPr marL="380990" indent="-38099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59865" indent="-300559" algn="l" defTabSz="914400" rtl="0" eaLnBrk="1" latinLnBrk="0" hangingPunct="1">
                <a:lnSpc>
                  <a:spcPct val="90000"/>
                </a:lnSpc>
                <a:spcBef>
                  <a:spcPts val="500"/>
                </a:spcBef>
                <a:buClr>
                  <a:schemeClr val="tx2"/>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068891" indent="-232828" algn="l" defTabSz="914400" rtl="0" eaLnBrk="1" latinLnBrk="0" hangingPunct="1">
                <a:lnSpc>
                  <a:spcPct val="90000"/>
                </a:lnSpc>
                <a:spcBef>
                  <a:spcPts val="500"/>
                </a:spcBef>
                <a:spcAft>
                  <a:spcPts val="800"/>
                </a:spcAft>
                <a:buSzPct val="100000"/>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225520" indent="-230712" algn="l" defTabSz="914400" rtl="0" eaLnBrk="1" latinLnBrk="0" hangingPunct="1">
                <a:lnSpc>
                  <a:spcPct val="90000"/>
                </a:lnSpc>
                <a:spcBef>
                  <a:spcPts val="500"/>
                </a:spcBef>
                <a:spcAft>
                  <a:spcPts val="800"/>
                </a:spcAft>
                <a:buFont typeface="Arial" panose="020B0604020202020204" pitchFamily="34" charset="0"/>
                <a:buChar char="•"/>
                <a:tabLst/>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ts val="500"/>
                </a:spcBef>
                <a:spcAft>
                  <a:spcPts val="800"/>
                </a:spcAft>
                <a:buFont typeface="Arial" panose="020B0604020202020204" pitchFamily="34" charset="0"/>
                <a:buChar char="•"/>
                <a:defRPr sz="1800" kern="1200" baseline="0">
                  <a:solidFill>
                    <a:schemeClr val="tx1"/>
                  </a:solidFill>
                  <a:latin typeface="Calibri" panose="020F0502020204030204" pitchFamily="34" charset="0"/>
                  <a:ea typeface="+mn-ea"/>
                  <a:cs typeface="+mn-cs"/>
                </a:defRPr>
              </a:lvl5pPr>
              <a:lvl6pPr marL="3047924" indent="-300559" algn="l" defTabSz="914400" rtl="0" eaLnBrk="1" latinLnBrk="0" hangingPunct="1">
                <a:lnSpc>
                  <a:spcPct val="90000"/>
                </a:lnSpc>
                <a:spcBef>
                  <a:spcPts val="500"/>
                </a:spcBef>
                <a:spcAft>
                  <a:spcPts val="800"/>
                </a:spcAft>
                <a:buFontTx/>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 marR="0" lvl="0" indent="-9144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8677B3"/>
                  </a:solidFill>
                  <a:effectLst/>
                  <a:uLnTx/>
                  <a:uFillTx/>
                  <a:latin typeface="Arial" panose="020B0604020202020204" pitchFamily="34" charset="0"/>
                  <a:ea typeface="+mn-ea"/>
                  <a:cs typeface="Arial" panose="020B0604020202020204" pitchFamily="34" charset="0"/>
                </a:rPr>
                <a:t>Neighborhood &amp; Build Environment</a:t>
              </a:r>
            </a:p>
            <a:p>
              <a:pPr marL="342900" marR="0" lvl="0" indent="-342900" algn="l" defTabSz="609585" rtl="0" eaLnBrk="1" fontAlgn="auto" latinLnBrk="0" hangingPunct="1">
                <a:lnSpc>
                  <a:spcPct val="100000"/>
                </a:lnSpc>
                <a:spcBef>
                  <a:spcPts val="0"/>
                </a:spcBef>
                <a:spcAft>
                  <a:spcPts val="0"/>
                </a:spcAft>
                <a:buClr>
                  <a:schemeClr val="tx1"/>
                </a:buClr>
                <a:buSzPct val="100000"/>
                <a:buFont typeface="+mj-lt"/>
                <a:buAutoNum type="arabicPeriod" startAt="8"/>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Housing cost burden</a:t>
              </a:r>
            </a:p>
            <a:p>
              <a:pPr marL="0" marR="0" lvl="0" indent="0" algn="l" defTabSz="914400" rtl="0" eaLnBrk="1" fontAlgn="auto" latinLnBrk="0" hangingPunct="1">
                <a:lnSpc>
                  <a:spcPct val="100000"/>
                </a:lnSpc>
                <a:spcBef>
                  <a:spcPts val="0"/>
                </a:spcBef>
                <a:spcAft>
                  <a:spcPts val="0"/>
                </a:spcAft>
                <a:buClrTx/>
                <a:buSzTx/>
                <a:buNone/>
                <a:tabLst/>
                <a:defRPr/>
              </a:pP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91440" marR="0" lvl="0" indent="-914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grpSp>
      <p:grpSp>
        <p:nvGrpSpPr>
          <p:cNvPr id="38" name="Group 37"/>
          <p:cNvGrpSpPr/>
          <p:nvPr/>
        </p:nvGrpSpPr>
        <p:grpSpPr>
          <a:xfrm>
            <a:off x="1527776" y="1581089"/>
            <a:ext cx="6323051" cy="2878576"/>
            <a:chOff x="1779154" y="1581089"/>
            <a:chExt cx="6323051" cy="2878576"/>
          </a:xfrm>
        </p:grpSpPr>
        <p:sp>
          <p:nvSpPr>
            <p:cNvPr id="12" name="Content Placeholder 1"/>
            <p:cNvSpPr txBox="1">
              <a:spLocks/>
            </p:cNvSpPr>
            <p:nvPr/>
          </p:nvSpPr>
          <p:spPr>
            <a:xfrm>
              <a:off x="1779154" y="3246352"/>
              <a:ext cx="2586798" cy="1213313"/>
            </a:xfrm>
            <a:prstGeom prst="rect">
              <a:avLst/>
            </a:prstGeom>
          </p:spPr>
          <p:txBody>
            <a:bodyPr vert="horz" lIns="91440" tIns="91440" rIns="91440" bIns="45720" rtlCol="0">
              <a:noAutofit/>
            </a:bodyPr>
            <a:lstStyle>
              <a:lvl1pPr marL="380990" indent="-380990" algn="l" defTabSz="609585" rtl="0" eaLnBrk="1" latinLnBrk="0" hangingPunct="1">
                <a:lnSpc>
                  <a:spcPct val="100000"/>
                </a:lnSpc>
                <a:spcBef>
                  <a:spcPts val="0"/>
                </a:spcBef>
                <a:spcAft>
                  <a:spcPts val="800"/>
                </a:spcAft>
                <a:buClr>
                  <a:srgbClr val="7030A0"/>
                </a:buClr>
                <a:buSzPct val="100000"/>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59865" indent="-300559" algn="l" defTabSz="609585" rtl="0" eaLnBrk="1" latinLnBrk="0" hangingPunct="1">
                <a:lnSpc>
                  <a:spcPct val="100000"/>
                </a:lnSpc>
                <a:spcBef>
                  <a:spcPts val="0"/>
                </a:spcBef>
                <a:spcAft>
                  <a:spcPts val="800"/>
                </a:spcAft>
                <a:buClr>
                  <a:schemeClr val="tx2"/>
                </a:buClr>
                <a:buSzPct val="100000"/>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068891" indent="-232828" algn="l" defTabSz="609585" rtl="0" eaLnBrk="1" latinLnBrk="0" hangingPunct="1">
                <a:lnSpc>
                  <a:spcPct val="100000"/>
                </a:lnSpc>
                <a:spcBef>
                  <a:spcPts val="0"/>
                </a:spcBef>
                <a:spcAft>
                  <a:spcPts val="800"/>
                </a:spcAft>
                <a:buClr>
                  <a:schemeClr val="tx2"/>
                </a:buClr>
                <a:buSzPct val="100000"/>
                <a:buFont typeface="Arial" panose="020B0604020202020204" pitchFamily="34" charset="0"/>
                <a:buChar char="•"/>
                <a:tabLst/>
                <a:defRPr sz="2667" kern="1200">
                  <a:solidFill>
                    <a:schemeClr val="tx1"/>
                  </a:solidFill>
                  <a:latin typeface="Arial" panose="020B0604020202020204" pitchFamily="34" charset="0"/>
                  <a:ea typeface="+mn-ea"/>
                  <a:cs typeface="Arial" panose="020B0604020202020204" pitchFamily="34" charset="0"/>
                </a:defRPr>
              </a:lvl3pPr>
              <a:lvl4pPr marL="1225520" indent="-230712" algn="l" defTabSz="609585"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2400" kern="1200">
                  <a:solidFill>
                    <a:schemeClr val="tx1"/>
                  </a:solidFill>
                  <a:latin typeface="Calibri" panose="020F0502020204030204" pitchFamily="34" charset="0"/>
                  <a:ea typeface="+mn-ea"/>
                  <a:cs typeface="Arial"/>
                </a:defRPr>
              </a:lvl4pPr>
              <a:lvl5pPr marL="1443531" indent="-224361" algn="l" defTabSz="609585" rtl="0" eaLnBrk="1" latinLnBrk="0" hangingPunct="1">
                <a:lnSpc>
                  <a:spcPct val="100000"/>
                </a:lnSpc>
                <a:spcBef>
                  <a:spcPts val="0"/>
                </a:spcBef>
                <a:spcAft>
                  <a:spcPts val="800"/>
                </a:spcAft>
                <a:buClr>
                  <a:schemeClr val="bg1">
                    <a:lumMod val="65000"/>
                  </a:schemeClr>
                </a:buClr>
                <a:buFont typeface="Arial"/>
                <a:buChar char="•"/>
                <a:defRPr sz="2400" kern="1200" baseline="0">
                  <a:solidFill>
                    <a:schemeClr val="tx1"/>
                  </a:solidFill>
                  <a:latin typeface="Calibri" panose="020F0502020204030204" pitchFamily="34" charset="0"/>
                  <a:ea typeface="+mn-ea"/>
                  <a:cs typeface="Arial"/>
                </a:defRPr>
              </a:lvl5pPr>
              <a:lvl6pPr marL="3047924" indent="-300559" algn="l" defTabSz="609585" rtl="0" eaLnBrk="1" latinLnBrk="0" hangingPunct="1">
                <a:lnSpc>
                  <a:spcPct val="100000"/>
                </a:lnSpc>
                <a:spcBef>
                  <a:spcPts val="0"/>
                </a:spcBef>
                <a:spcAft>
                  <a:spcPts val="800"/>
                </a:spcAft>
                <a:buFontTx/>
                <a:buNone/>
                <a:defRPr sz="2400" kern="1200" baseline="0">
                  <a:solidFill>
                    <a:schemeClr val="tx1"/>
                  </a:solidFill>
                  <a:latin typeface="+mn-lt"/>
                  <a:ea typeface="+mn-ea"/>
                  <a:cs typeface="+mn-cs"/>
                </a:defRPr>
              </a:lvl6pPr>
              <a:lvl7pPr marL="3359067" indent="0" algn="l" defTabSz="609585" rtl="0" eaLnBrk="1" latinLnBrk="0" hangingPunct="1">
                <a:lnSpc>
                  <a:spcPct val="100000"/>
                </a:lnSpc>
                <a:spcBef>
                  <a:spcPts val="0"/>
                </a:spcBef>
                <a:spcAft>
                  <a:spcPts val="1067"/>
                </a:spcAft>
                <a:buFont typeface="Arial"/>
                <a:buNone/>
                <a:defRPr sz="2400" kern="1200">
                  <a:solidFill>
                    <a:schemeClr val="tx1"/>
                  </a:solidFill>
                  <a:latin typeface="+mn-lt"/>
                  <a:ea typeface="+mn-ea"/>
                  <a:cs typeface="+mn-cs"/>
                </a:defRPr>
              </a:lvl7pPr>
              <a:lvl8pPr marL="3359067" indent="0" algn="l" defTabSz="609585" rtl="0" eaLnBrk="1" latinLnBrk="0" hangingPunct="1">
                <a:lnSpc>
                  <a:spcPct val="100000"/>
                </a:lnSpc>
                <a:spcBef>
                  <a:spcPts val="0"/>
                </a:spcBef>
                <a:spcAft>
                  <a:spcPts val="1067"/>
                </a:spcAft>
                <a:buFontTx/>
                <a:buNone/>
                <a:defRPr sz="2400" kern="1200">
                  <a:solidFill>
                    <a:schemeClr val="tx1"/>
                  </a:solidFill>
                  <a:latin typeface="+mn-lt"/>
                  <a:ea typeface="+mn-ea"/>
                  <a:cs typeface="+mn-cs"/>
                </a:defRPr>
              </a:lvl8pPr>
              <a:lvl9pPr marL="3359067" indent="0" algn="l" defTabSz="609585" rtl="0" eaLnBrk="1" latinLnBrk="0" hangingPunct="1">
                <a:lnSpc>
                  <a:spcPct val="100000"/>
                </a:lnSpc>
                <a:spcBef>
                  <a:spcPts val="0"/>
                </a:spcBef>
                <a:spcAft>
                  <a:spcPts val="1067"/>
                </a:spcAft>
                <a:buFontTx/>
                <a:buNone/>
                <a:defRPr sz="2400" kern="1200">
                  <a:solidFill>
                    <a:schemeClr val="tx1"/>
                  </a:solidFill>
                  <a:latin typeface="+mn-lt"/>
                  <a:ea typeface="+mn-ea"/>
                  <a:cs typeface="+mn-cs"/>
                </a:defRPr>
              </a:lvl9pPr>
            </a:lstStyle>
            <a:p>
              <a:pPr marL="91440" marR="0" lvl="0" indent="-91440" algn="l" defTabSz="609585" rtl="0" eaLnBrk="1" fontAlgn="auto" latinLnBrk="0" hangingPunct="1">
                <a:lnSpc>
                  <a:spcPct val="100000"/>
                </a:lnSpc>
                <a:spcBef>
                  <a:spcPts val="0"/>
                </a:spcBef>
                <a:spcAft>
                  <a:spcPts val="0"/>
                </a:spcAft>
                <a:buClr>
                  <a:srgbClr val="7030A0"/>
                </a:buClr>
                <a:buSzPct val="100000"/>
                <a:buFont typeface="Arial" panose="020B0604020202020204" pitchFamily="34" charset="0"/>
                <a:buNone/>
                <a:tabLst/>
                <a:defRPr/>
              </a:pPr>
              <a:r>
                <a:rPr kumimoji="0" lang="en-US" sz="1800" b="1" i="0" u="none" strike="noStrike" kern="1200" cap="none" spc="0" normalizeH="0" baseline="0" noProof="0" dirty="0">
                  <a:ln>
                    <a:noFill/>
                  </a:ln>
                  <a:solidFill>
                    <a:srgbClr val="69B0EE"/>
                  </a:solidFill>
                  <a:effectLst/>
                  <a:uLnTx/>
                  <a:uFillTx/>
                  <a:latin typeface="Arial" panose="020B0604020202020204" pitchFamily="34" charset="0"/>
                  <a:ea typeface="+mn-ea"/>
                  <a:cs typeface="Arial" panose="020B0604020202020204" pitchFamily="34" charset="0"/>
                </a:rPr>
                <a:t>Health &amp; Health Care</a:t>
              </a:r>
            </a:p>
            <a:p>
              <a:pPr marL="233363" marR="0" lvl="0" indent="-233363" algn="l" defTabSz="609585" rtl="0" eaLnBrk="1" fontAlgn="auto" latinLnBrk="0" hangingPunct="1">
                <a:lnSpc>
                  <a:spcPct val="100000"/>
                </a:lnSpc>
                <a:spcBef>
                  <a:spcPts val="0"/>
                </a:spcBef>
                <a:spcAft>
                  <a:spcPts val="0"/>
                </a:spcAft>
                <a:buClr>
                  <a:schemeClr val="tx1"/>
                </a:buClr>
                <a:buSzPct val="100000"/>
                <a:buFont typeface="+mj-lt"/>
                <a:buAutoNum type="arabicPeriod" startAt="3"/>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Recent primary care physician visit</a:t>
              </a:r>
            </a:p>
          </p:txBody>
        </p:sp>
        <p:sp>
          <p:nvSpPr>
            <p:cNvPr id="20" name="Content Placeholder 1"/>
            <p:cNvSpPr txBox="1">
              <a:spLocks/>
            </p:cNvSpPr>
            <p:nvPr/>
          </p:nvSpPr>
          <p:spPr>
            <a:xfrm>
              <a:off x="5515407" y="3289120"/>
              <a:ext cx="2586798" cy="1010126"/>
            </a:xfrm>
            <a:prstGeom prst="rect">
              <a:avLst/>
            </a:prstGeom>
          </p:spPr>
          <p:txBody>
            <a:bodyPr vert="horz" lIns="91440" tIns="45720" rIns="91440" bIns="45720" rtlCol="0">
              <a:noAutofit/>
            </a:bodyPr>
            <a:lstStyle>
              <a:lvl1pPr marL="380990" indent="-38099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59865" indent="-300559" algn="l" defTabSz="914400" rtl="0" eaLnBrk="1" latinLnBrk="0" hangingPunct="1">
                <a:lnSpc>
                  <a:spcPct val="90000"/>
                </a:lnSpc>
                <a:spcBef>
                  <a:spcPts val="500"/>
                </a:spcBef>
                <a:buClr>
                  <a:schemeClr val="tx2"/>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068891" indent="-232828" algn="l" defTabSz="914400" rtl="0" eaLnBrk="1" latinLnBrk="0" hangingPunct="1">
                <a:lnSpc>
                  <a:spcPct val="90000"/>
                </a:lnSpc>
                <a:spcBef>
                  <a:spcPts val="500"/>
                </a:spcBef>
                <a:spcAft>
                  <a:spcPts val="800"/>
                </a:spcAft>
                <a:buSzPct val="100000"/>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225520" indent="-230712" algn="l" defTabSz="914400" rtl="0" eaLnBrk="1" latinLnBrk="0" hangingPunct="1">
                <a:lnSpc>
                  <a:spcPct val="90000"/>
                </a:lnSpc>
                <a:spcBef>
                  <a:spcPts val="500"/>
                </a:spcBef>
                <a:spcAft>
                  <a:spcPts val="800"/>
                </a:spcAft>
                <a:buFont typeface="Arial" panose="020B0604020202020204" pitchFamily="34" charset="0"/>
                <a:buChar char="•"/>
                <a:tabLst/>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ts val="500"/>
                </a:spcBef>
                <a:spcAft>
                  <a:spcPts val="800"/>
                </a:spcAft>
                <a:buFont typeface="Arial" panose="020B0604020202020204" pitchFamily="34" charset="0"/>
                <a:buChar char="•"/>
                <a:defRPr sz="1800" kern="1200" baseline="0">
                  <a:solidFill>
                    <a:schemeClr val="tx1"/>
                  </a:solidFill>
                  <a:latin typeface="Calibri" panose="020F0502020204030204" pitchFamily="34" charset="0"/>
                  <a:ea typeface="+mn-ea"/>
                  <a:cs typeface="+mn-cs"/>
                </a:defRPr>
              </a:lvl5pPr>
              <a:lvl6pPr marL="3047924" indent="-300559" algn="l" defTabSz="914400" rtl="0" eaLnBrk="1" latinLnBrk="0" hangingPunct="1">
                <a:lnSpc>
                  <a:spcPct val="90000"/>
                </a:lnSpc>
                <a:spcBef>
                  <a:spcPts val="500"/>
                </a:spcBef>
                <a:spcAft>
                  <a:spcPts val="800"/>
                </a:spcAft>
                <a:buFontTx/>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 marR="0" lvl="0" indent="-9144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FFD86B"/>
                  </a:solidFill>
                  <a:effectLst/>
                  <a:uLnTx/>
                  <a:uFillTx/>
                  <a:latin typeface="Arial" panose="020B0604020202020204" pitchFamily="34" charset="0"/>
                  <a:ea typeface="+mn-ea"/>
                  <a:cs typeface="Arial" panose="020B0604020202020204" pitchFamily="34" charset="0"/>
                </a:rPr>
                <a:t>Economic Stability</a:t>
              </a:r>
            </a:p>
            <a:p>
              <a:pPr marL="342900" marR="0" lvl="0" indent="-342900" algn="l" defTabSz="609585" rtl="0" eaLnBrk="1" fontAlgn="auto" latinLnBrk="0" hangingPunct="1">
                <a:lnSpc>
                  <a:spcPct val="100000"/>
                </a:lnSpc>
                <a:spcBef>
                  <a:spcPts val="0"/>
                </a:spcBef>
                <a:spcAft>
                  <a:spcPts val="0"/>
                </a:spcAft>
                <a:buClr>
                  <a:schemeClr val="tx1"/>
                </a:buClr>
                <a:buSzPct val="100000"/>
                <a:buFont typeface="+mj-lt"/>
                <a:buAutoNum type="arabicPeriod" startAt="5"/>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Food insecurity</a:t>
              </a:r>
            </a:p>
            <a:p>
              <a:pPr marL="342900" marR="0" lvl="0" indent="-342900" algn="l" defTabSz="609585" rtl="0" eaLnBrk="1" fontAlgn="auto" latinLnBrk="0" hangingPunct="1">
                <a:lnSpc>
                  <a:spcPct val="100000"/>
                </a:lnSpc>
                <a:spcBef>
                  <a:spcPts val="0"/>
                </a:spcBef>
                <a:spcAft>
                  <a:spcPts val="0"/>
                </a:spcAft>
                <a:buClr>
                  <a:schemeClr val="tx1"/>
                </a:buClr>
                <a:buSzPct val="100000"/>
                <a:buFont typeface="+mj-lt"/>
                <a:buAutoNum type="arabicPeriod" startAt="5"/>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Poverty rate</a:t>
              </a:r>
            </a:p>
          </p:txBody>
        </p:sp>
        <p:sp>
          <p:nvSpPr>
            <p:cNvPr id="16" name="Content Placeholder 1"/>
            <p:cNvSpPr txBox="1">
              <a:spLocks/>
            </p:cNvSpPr>
            <p:nvPr/>
          </p:nvSpPr>
          <p:spPr>
            <a:xfrm>
              <a:off x="5500307" y="1581089"/>
              <a:ext cx="2586798" cy="1368232"/>
            </a:xfrm>
            <a:prstGeom prst="rect">
              <a:avLst/>
            </a:prstGeom>
          </p:spPr>
          <p:txBody>
            <a:bodyPr vert="horz" lIns="91440" tIns="91440" rIns="91440" bIns="45720" rtlCol="0">
              <a:noAutofit/>
            </a:bodyPr>
            <a:lstStyle>
              <a:lvl1pPr marL="380990" indent="-380990" algn="l" defTabSz="609585" rtl="0" eaLnBrk="1" latinLnBrk="0" hangingPunct="1">
                <a:lnSpc>
                  <a:spcPct val="100000"/>
                </a:lnSpc>
                <a:spcBef>
                  <a:spcPts val="0"/>
                </a:spcBef>
                <a:spcAft>
                  <a:spcPts val="800"/>
                </a:spcAft>
                <a:buClr>
                  <a:srgbClr val="7030A0"/>
                </a:buClr>
                <a:buSzPct val="100000"/>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59865" indent="-300559" algn="l" defTabSz="609585" rtl="0" eaLnBrk="1" latinLnBrk="0" hangingPunct="1">
                <a:lnSpc>
                  <a:spcPct val="100000"/>
                </a:lnSpc>
                <a:spcBef>
                  <a:spcPts val="0"/>
                </a:spcBef>
                <a:spcAft>
                  <a:spcPts val="800"/>
                </a:spcAft>
                <a:buClr>
                  <a:schemeClr val="tx2"/>
                </a:buClr>
                <a:buSzPct val="100000"/>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068891" indent="-232828" algn="l" defTabSz="609585" rtl="0" eaLnBrk="1" latinLnBrk="0" hangingPunct="1">
                <a:lnSpc>
                  <a:spcPct val="100000"/>
                </a:lnSpc>
                <a:spcBef>
                  <a:spcPts val="0"/>
                </a:spcBef>
                <a:spcAft>
                  <a:spcPts val="800"/>
                </a:spcAft>
                <a:buClr>
                  <a:schemeClr val="tx2"/>
                </a:buClr>
                <a:buSzPct val="100000"/>
                <a:buFont typeface="Arial" panose="020B0604020202020204" pitchFamily="34" charset="0"/>
                <a:buChar char="•"/>
                <a:tabLst/>
                <a:defRPr sz="2667" kern="1200">
                  <a:solidFill>
                    <a:schemeClr val="tx1"/>
                  </a:solidFill>
                  <a:latin typeface="Arial" panose="020B0604020202020204" pitchFamily="34" charset="0"/>
                  <a:ea typeface="+mn-ea"/>
                  <a:cs typeface="Arial" panose="020B0604020202020204" pitchFamily="34" charset="0"/>
                </a:defRPr>
              </a:lvl3pPr>
              <a:lvl4pPr marL="1225520" indent="-230712" algn="l" defTabSz="609585"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2400" kern="1200">
                  <a:solidFill>
                    <a:schemeClr val="tx1"/>
                  </a:solidFill>
                  <a:latin typeface="Calibri" panose="020F0502020204030204" pitchFamily="34" charset="0"/>
                  <a:ea typeface="+mn-ea"/>
                  <a:cs typeface="Arial"/>
                </a:defRPr>
              </a:lvl4pPr>
              <a:lvl5pPr marL="1443531" indent="-224361" algn="l" defTabSz="609585" rtl="0" eaLnBrk="1" latinLnBrk="0" hangingPunct="1">
                <a:lnSpc>
                  <a:spcPct val="100000"/>
                </a:lnSpc>
                <a:spcBef>
                  <a:spcPts val="0"/>
                </a:spcBef>
                <a:spcAft>
                  <a:spcPts val="800"/>
                </a:spcAft>
                <a:buClr>
                  <a:schemeClr val="bg1">
                    <a:lumMod val="65000"/>
                  </a:schemeClr>
                </a:buClr>
                <a:buFont typeface="Arial"/>
                <a:buChar char="•"/>
                <a:defRPr sz="2400" kern="1200" baseline="0">
                  <a:solidFill>
                    <a:schemeClr val="tx1"/>
                  </a:solidFill>
                  <a:latin typeface="Calibri" panose="020F0502020204030204" pitchFamily="34" charset="0"/>
                  <a:ea typeface="+mn-ea"/>
                  <a:cs typeface="Arial"/>
                </a:defRPr>
              </a:lvl5pPr>
              <a:lvl6pPr marL="3047924" indent="-300559" algn="l" defTabSz="609585" rtl="0" eaLnBrk="1" latinLnBrk="0" hangingPunct="1">
                <a:lnSpc>
                  <a:spcPct val="100000"/>
                </a:lnSpc>
                <a:spcBef>
                  <a:spcPts val="0"/>
                </a:spcBef>
                <a:spcAft>
                  <a:spcPts val="800"/>
                </a:spcAft>
                <a:buFontTx/>
                <a:buNone/>
                <a:defRPr sz="2400" kern="1200" baseline="0">
                  <a:solidFill>
                    <a:schemeClr val="tx1"/>
                  </a:solidFill>
                  <a:latin typeface="+mn-lt"/>
                  <a:ea typeface="+mn-ea"/>
                  <a:cs typeface="+mn-cs"/>
                </a:defRPr>
              </a:lvl6pPr>
              <a:lvl7pPr marL="3359067" indent="0" algn="l" defTabSz="609585" rtl="0" eaLnBrk="1" latinLnBrk="0" hangingPunct="1">
                <a:lnSpc>
                  <a:spcPct val="100000"/>
                </a:lnSpc>
                <a:spcBef>
                  <a:spcPts val="0"/>
                </a:spcBef>
                <a:spcAft>
                  <a:spcPts val="1067"/>
                </a:spcAft>
                <a:buFont typeface="Arial"/>
                <a:buNone/>
                <a:defRPr sz="2400" kern="1200">
                  <a:solidFill>
                    <a:schemeClr val="tx1"/>
                  </a:solidFill>
                  <a:latin typeface="+mn-lt"/>
                  <a:ea typeface="+mn-ea"/>
                  <a:cs typeface="+mn-cs"/>
                </a:defRPr>
              </a:lvl7pPr>
              <a:lvl8pPr marL="3359067" indent="0" algn="l" defTabSz="609585" rtl="0" eaLnBrk="1" latinLnBrk="0" hangingPunct="1">
                <a:lnSpc>
                  <a:spcPct val="100000"/>
                </a:lnSpc>
                <a:spcBef>
                  <a:spcPts val="0"/>
                </a:spcBef>
                <a:spcAft>
                  <a:spcPts val="1067"/>
                </a:spcAft>
                <a:buFontTx/>
                <a:buNone/>
                <a:defRPr sz="2400" kern="1200">
                  <a:solidFill>
                    <a:schemeClr val="tx1"/>
                  </a:solidFill>
                  <a:latin typeface="+mn-lt"/>
                  <a:ea typeface="+mn-ea"/>
                  <a:cs typeface="+mn-cs"/>
                </a:defRPr>
              </a:lvl8pPr>
              <a:lvl9pPr marL="3359067" indent="0" algn="l" defTabSz="609585" rtl="0" eaLnBrk="1" latinLnBrk="0" hangingPunct="1">
                <a:lnSpc>
                  <a:spcPct val="100000"/>
                </a:lnSpc>
                <a:spcBef>
                  <a:spcPts val="0"/>
                </a:spcBef>
                <a:spcAft>
                  <a:spcPts val="1067"/>
                </a:spcAft>
                <a:buFontTx/>
                <a:buNone/>
                <a:defRPr sz="2400" kern="1200">
                  <a:solidFill>
                    <a:schemeClr val="tx1"/>
                  </a:solidFill>
                  <a:latin typeface="+mn-lt"/>
                  <a:ea typeface="+mn-ea"/>
                  <a:cs typeface="+mn-cs"/>
                </a:defRPr>
              </a:lvl9pPr>
            </a:lstStyle>
            <a:p>
              <a:pPr marL="91440" marR="0" lvl="0" indent="-91440" algn="l" defTabSz="609585" rtl="0" eaLnBrk="1" fontAlgn="auto" latinLnBrk="0" hangingPunct="1">
                <a:lnSpc>
                  <a:spcPct val="100000"/>
                </a:lnSpc>
                <a:spcBef>
                  <a:spcPts val="0"/>
                </a:spcBef>
                <a:spcAft>
                  <a:spcPts val="0"/>
                </a:spcAft>
                <a:buClr>
                  <a:srgbClr val="7030A0"/>
                </a:buClr>
                <a:buSzPct val="100000"/>
                <a:buFont typeface="Arial" panose="020B0604020202020204" pitchFamily="34" charset="0"/>
                <a:buNone/>
                <a:tabLst/>
                <a:defRPr/>
              </a:pPr>
              <a:r>
                <a:rPr kumimoji="0" lang="en-US" sz="1800" b="1" i="0" u="none" strike="noStrike" kern="1200" cap="none" spc="0" normalizeH="0" baseline="0" noProof="0" dirty="0">
                  <a:ln>
                    <a:noFill/>
                  </a:ln>
                  <a:solidFill>
                    <a:srgbClr val="FF646E"/>
                  </a:solidFill>
                  <a:effectLst/>
                  <a:uLnTx/>
                  <a:uFillTx/>
                  <a:latin typeface="Arial" panose="020B0604020202020204" pitchFamily="34" charset="0"/>
                  <a:ea typeface="+mn-ea"/>
                  <a:cs typeface="Arial" panose="020B0604020202020204" pitchFamily="34" charset="0"/>
                </a:rPr>
                <a:t>Education </a:t>
              </a:r>
            </a:p>
            <a:p>
              <a:pPr marL="342900" marR="0" lvl="0" indent="-342900" algn="l" defTabSz="609585" rtl="0" eaLnBrk="1" fontAlgn="auto" latinLnBrk="0" hangingPunct="1">
                <a:lnSpc>
                  <a:spcPct val="100000"/>
                </a:lnSpc>
                <a:spcBef>
                  <a:spcPts val="0"/>
                </a:spcBef>
                <a:spcAft>
                  <a:spcPts val="0"/>
                </a:spcAft>
                <a:buClr>
                  <a:schemeClr val="tx1"/>
                </a:buClr>
                <a:buSzPct val="100000"/>
                <a:buFont typeface="+mj-lt"/>
                <a:buAutoNum type="arabicPeriod" startAt="4"/>
                <a:tabLst/>
                <a:defRPr/>
              </a:pPr>
              <a:r>
                <a:rPr lang="en-US" sz="1800" dirty="0">
                  <a:ln/>
                </a:rPr>
                <a:t>Preschool enrollment</a:t>
              </a:r>
              <a:endPar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grpSp>
      <p:sp>
        <p:nvSpPr>
          <p:cNvPr id="2" name="TextBox 1">
            <a:extLst>
              <a:ext uri="{FF2B5EF4-FFF2-40B4-BE49-F238E27FC236}">
                <a16:creationId xmlns:a16="http://schemas.microsoft.com/office/drawing/2014/main" id="{4268A267-2A70-4A45-A765-F60339BFA7A5}"/>
              </a:ext>
            </a:extLst>
          </p:cNvPr>
          <p:cNvSpPr txBox="1"/>
          <p:nvPr/>
        </p:nvSpPr>
        <p:spPr>
          <a:xfrm>
            <a:off x="9603802" y="290357"/>
            <a:ext cx="2145139" cy="340991"/>
          </a:xfrm>
          <a:prstGeom prst="rect">
            <a:avLst/>
          </a:prstGeom>
          <a:noFill/>
        </p:spPr>
        <p:txBody>
          <a:bodyPr wrap="none" rtlCol="0">
            <a:spAutoFit/>
          </a:bodyPr>
          <a:lstStyle/>
          <a:p>
            <a:pPr>
              <a:lnSpc>
                <a:spcPts val="2100"/>
              </a:lnSpc>
              <a:spcAft>
                <a:spcPts val="600"/>
              </a:spcAft>
            </a:pPr>
            <a:r>
              <a:rPr lang="en-US" sz="1600" dirty="0">
                <a:solidFill>
                  <a:srgbClr val="443D3E"/>
                </a:solidFill>
              </a:rPr>
              <a:t>Final as of June 2023</a:t>
            </a:r>
          </a:p>
        </p:txBody>
      </p:sp>
    </p:spTree>
    <p:extLst>
      <p:ext uri="{BB962C8B-B14F-4D97-AF65-F5344CB8AC3E}">
        <p14:creationId xmlns:p14="http://schemas.microsoft.com/office/powerpoint/2010/main" val="3398726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1689099" y="1096284"/>
            <a:ext cx="10284345" cy="2262735"/>
          </a:xfrm>
        </p:spPr>
        <p:txBody>
          <a:bodyPr>
            <a:normAutofit/>
          </a:bodyPr>
          <a:lstStyle/>
          <a:p>
            <a:pPr marL="0" indent="0">
              <a:buNone/>
            </a:pPr>
            <a:r>
              <a:rPr lang="en-US" sz="2000" b="1" dirty="0">
                <a:solidFill>
                  <a:srgbClr val="7EB457"/>
                </a:solidFill>
              </a:rPr>
              <a:t>Health Outcomes &amp; Behaviors</a:t>
            </a:r>
          </a:p>
          <a:p>
            <a:pPr>
              <a:lnSpc>
                <a:spcPct val="90000"/>
              </a:lnSpc>
              <a:buClr>
                <a:schemeClr val="tx1"/>
              </a:buClr>
              <a:buFont typeface="+mj-lt"/>
              <a:buAutoNum type="arabicPeriod"/>
            </a:pPr>
            <a:r>
              <a:rPr lang="en-US" sz="1600" b="1" dirty="0"/>
              <a:t>Life expectancy </a:t>
            </a:r>
            <a:r>
              <a:rPr lang="en-US" sz="1600" dirty="0"/>
              <a:t>- average life expectancy, small area estimate </a:t>
            </a:r>
            <a:br>
              <a:rPr lang="en-US" sz="1600" dirty="0"/>
            </a:br>
            <a:r>
              <a:rPr lang="en-US" sz="1600" i="1" dirty="0"/>
              <a:t>Source: County Health Rankings 2018-2020.  Source geography: County </a:t>
            </a:r>
          </a:p>
          <a:p>
            <a:pPr>
              <a:lnSpc>
                <a:spcPct val="90000"/>
              </a:lnSpc>
              <a:buClr>
                <a:schemeClr val="tx1"/>
              </a:buClr>
              <a:buFont typeface="+mj-lt"/>
              <a:buAutoNum type="arabicPeriod"/>
            </a:pPr>
            <a:r>
              <a:rPr lang="en-US" sz="1600" b="1" dirty="0"/>
              <a:t>Poor mental health </a:t>
            </a:r>
            <a:r>
              <a:rPr lang="en-US" sz="1600" dirty="0"/>
              <a:t>– Average # of poor mentally unhealthy days in a month. </a:t>
            </a:r>
          </a:p>
          <a:p>
            <a:pPr marL="459306" lvl="1" indent="0">
              <a:lnSpc>
                <a:spcPct val="90000"/>
              </a:lnSpc>
              <a:buNone/>
            </a:pPr>
            <a:r>
              <a:rPr lang="en-US" sz="1600" i="1" dirty="0"/>
              <a:t>Source: Behavioral Risk Factor Surveillance System. Accessed via the PLACES Data Portal. 2021.</a:t>
            </a:r>
            <a:br>
              <a:rPr lang="en-US" sz="1600" i="1" dirty="0"/>
            </a:br>
            <a:r>
              <a:rPr lang="en-US" sz="1600" i="1" dirty="0"/>
              <a:t>Source geography: Tract</a:t>
            </a:r>
            <a:endParaRPr lang="en-US" sz="1400" i="1" dirty="0"/>
          </a:p>
          <a:p>
            <a:endParaRPr lang="en-US" sz="1200" dirty="0"/>
          </a:p>
        </p:txBody>
      </p:sp>
      <p:sp>
        <p:nvSpPr>
          <p:cNvPr id="3" name="Title 2"/>
          <p:cNvSpPr>
            <a:spLocks noGrp="1"/>
          </p:cNvSpPr>
          <p:nvPr>
            <p:ph type="title"/>
          </p:nvPr>
        </p:nvSpPr>
        <p:spPr>
          <a:xfrm>
            <a:off x="521889" y="450788"/>
            <a:ext cx="10972800" cy="664875"/>
          </a:xfrm>
        </p:spPr>
        <p:txBody>
          <a:bodyPr/>
          <a:lstStyle/>
          <a:p>
            <a:r>
              <a:rPr lang="en-US" dirty="0"/>
              <a:t>Measurement Data - Descriptions and Sources</a:t>
            </a:r>
          </a:p>
        </p:txBody>
      </p:sp>
      <p:sp>
        <p:nvSpPr>
          <p:cNvPr id="4" name="Footer Placeholder 3"/>
          <p:cNvSpPr>
            <a:spLocks noGrp="1"/>
          </p:cNvSpPr>
          <p:nvPr>
            <p:ph type="ftr" sz="quarter" idx="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lumMod val="60000"/>
                    <a:lumOff val="40000"/>
                  </a:srgbClr>
                </a:solidFill>
                <a:effectLst/>
                <a:uLnTx/>
                <a:uFillTx/>
                <a:latin typeface="Arial"/>
                <a:ea typeface="+mn-ea"/>
                <a:cs typeface="+mn-cs"/>
              </a:rPr>
              <a:t>©2018 Trinity Health</a:t>
            </a:r>
          </a:p>
        </p:txBody>
      </p:sp>
      <p:sp>
        <p:nvSpPr>
          <p:cNvPr id="5" name="Slide Number Placeholder 4"/>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9F9553-C816-6842-8939-EE75ECF7EB2B}" type="slidenum">
              <a:rPr kumimoji="0" lang="en-US" sz="933" b="0" i="0" u="none" strike="noStrike" kern="1200" cap="none" spc="0" normalizeH="0" baseline="0" noProof="0" smtClean="0">
                <a:ln>
                  <a:noFill/>
                </a:ln>
                <a:solidFill>
                  <a:srgbClr val="000000">
                    <a:lumMod val="60000"/>
                    <a:lumOff val="40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933" b="0" i="0" u="none" strike="noStrike" kern="1200" cap="none" spc="0" normalizeH="0" baseline="0" noProof="0" dirty="0">
              <a:ln>
                <a:noFill/>
              </a:ln>
              <a:solidFill>
                <a:srgbClr val="000000">
                  <a:lumMod val="60000"/>
                  <a:lumOff val="40000"/>
                </a:srgbClr>
              </a:solidFill>
              <a:effectLst/>
              <a:uLnTx/>
              <a:uFillTx/>
              <a:latin typeface="Arial"/>
              <a:ea typeface="+mn-ea"/>
              <a:cs typeface="+mn-cs"/>
            </a:endParaRPr>
          </a:p>
        </p:txBody>
      </p:sp>
      <p:grpSp>
        <p:nvGrpSpPr>
          <p:cNvPr id="10" name="Group 9">
            <a:extLst>
              <a:ext uri="{FF2B5EF4-FFF2-40B4-BE49-F238E27FC236}">
                <a16:creationId xmlns:a16="http://schemas.microsoft.com/office/drawing/2014/main" id="{CC38F771-A1ED-4C05-90FE-285705854C8B}"/>
              </a:ext>
            </a:extLst>
          </p:cNvPr>
          <p:cNvGrpSpPr/>
          <p:nvPr/>
        </p:nvGrpSpPr>
        <p:grpSpPr>
          <a:xfrm>
            <a:off x="218556" y="1404896"/>
            <a:ext cx="1371600" cy="1371600"/>
            <a:chOff x="168968" y="1395063"/>
            <a:chExt cx="1371600" cy="1371600"/>
          </a:xfrm>
        </p:grpSpPr>
        <p:sp>
          <p:nvSpPr>
            <p:cNvPr id="9" name="Oval 8">
              <a:extLst>
                <a:ext uri="{FF2B5EF4-FFF2-40B4-BE49-F238E27FC236}">
                  <a16:creationId xmlns:a16="http://schemas.microsoft.com/office/drawing/2014/main" id="{5E4C215D-C9C8-44F3-819E-102B4B72F61B}"/>
                </a:ext>
              </a:extLst>
            </p:cNvPr>
            <p:cNvSpPr/>
            <p:nvPr/>
          </p:nvSpPr>
          <p:spPr>
            <a:xfrm>
              <a:off x="168968" y="1395063"/>
              <a:ext cx="1371600" cy="1371600"/>
            </a:xfrm>
            <a:prstGeom prst="ellipse">
              <a:avLst/>
            </a:prstGeom>
            <a:solidFill>
              <a:schemeClr val="accent4">
                <a:lumMod val="20000"/>
                <a:lumOff val="80000"/>
              </a:schemeClr>
            </a:solidFill>
            <a:ln w="38100">
              <a:solidFill>
                <a:srgbClr val="7EB45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effectLst/>
              </a:endParaRPr>
            </a:p>
          </p:txBody>
        </p:sp>
        <p:pic>
          <p:nvPicPr>
            <p:cNvPr id="8" name="Picture 7" descr="Icon&#10;&#10;Description automatically generated">
              <a:extLst>
                <a:ext uri="{FF2B5EF4-FFF2-40B4-BE49-F238E27FC236}">
                  <a16:creationId xmlns:a16="http://schemas.microsoft.com/office/drawing/2014/main" id="{71AB73F1-399B-4581-A067-0AF8315B6A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464" y="1529027"/>
              <a:ext cx="1143000" cy="1143000"/>
            </a:xfrm>
            <a:prstGeom prst="rect">
              <a:avLst/>
            </a:prstGeom>
          </p:spPr>
        </p:pic>
      </p:grpSp>
      <p:sp>
        <p:nvSpPr>
          <p:cNvPr id="6" name="Content Placeholder 1">
            <a:extLst>
              <a:ext uri="{FF2B5EF4-FFF2-40B4-BE49-F238E27FC236}">
                <a16:creationId xmlns:a16="http://schemas.microsoft.com/office/drawing/2014/main" id="{03600820-21ED-20E2-7B57-05F8DE61413E}"/>
              </a:ext>
            </a:extLst>
          </p:cNvPr>
          <p:cNvSpPr txBox="1">
            <a:spLocks/>
          </p:cNvSpPr>
          <p:nvPr/>
        </p:nvSpPr>
        <p:spPr>
          <a:xfrm>
            <a:off x="1689099" y="2934423"/>
            <a:ext cx="10284345" cy="2332715"/>
          </a:xfrm>
          <a:prstGeom prst="rect">
            <a:avLst/>
          </a:prstGeom>
        </p:spPr>
        <p:txBody>
          <a:bodyPr vert="horz" lIns="0" tIns="91440" rIns="91440" bIns="45720" rtlCol="0">
            <a:normAutofit/>
          </a:bodyPr>
          <a:lstStyle>
            <a:lvl1pPr marL="380990" indent="-380990" algn="l" defTabSz="609585" rtl="0" eaLnBrk="1" latinLnBrk="0" hangingPunct="1">
              <a:lnSpc>
                <a:spcPct val="100000"/>
              </a:lnSpc>
              <a:spcBef>
                <a:spcPts val="0"/>
              </a:spcBef>
              <a:spcAft>
                <a:spcPts val="800"/>
              </a:spcAft>
              <a:buClr>
                <a:srgbClr val="7030A0"/>
              </a:buClr>
              <a:buSzPct val="100000"/>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59865" indent="-300559" algn="l" defTabSz="609585" rtl="0" eaLnBrk="1" latinLnBrk="0" hangingPunct="1">
              <a:lnSpc>
                <a:spcPct val="100000"/>
              </a:lnSpc>
              <a:spcBef>
                <a:spcPts val="0"/>
              </a:spcBef>
              <a:spcAft>
                <a:spcPts val="800"/>
              </a:spcAft>
              <a:buClr>
                <a:schemeClr val="tx2"/>
              </a:buClr>
              <a:buSzPct val="100000"/>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068891" indent="-232828" algn="l" defTabSz="609585" rtl="0" eaLnBrk="1" latinLnBrk="0" hangingPunct="1">
              <a:lnSpc>
                <a:spcPct val="100000"/>
              </a:lnSpc>
              <a:spcBef>
                <a:spcPts val="0"/>
              </a:spcBef>
              <a:spcAft>
                <a:spcPts val="800"/>
              </a:spcAft>
              <a:buClr>
                <a:schemeClr val="tx2"/>
              </a:buClr>
              <a:buSzPct val="100000"/>
              <a:buFont typeface="Arial" panose="020B0604020202020204" pitchFamily="34" charset="0"/>
              <a:buChar char="•"/>
              <a:tabLst/>
              <a:defRPr sz="2667" kern="1200">
                <a:solidFill>
                  <a:schemeClr val="tx1"/>
                </a:solidFill>
                <a:latin typeface="Arial" panose="020B0604020202020204" pitchFamily="34" charset="0"/>
                <a:ea typeface="+mn-ea"/>
                <a:cs typeface="Arial" panose="020B0604020202020204" pitchFamily="34" charset="0"/>
              </a:defRPr>
            </a:lvl3pPr>
            <a:lvl4pPr marL="1225520" indent="-230712" algn="l" defTabSz="609585"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2400" kern="1200">
                <a:solidFill>
                  <a:schemeClr val="tx1"/>
                </a:solidFill>
                <a:latin typeface="Calibri" panose="020F0502020204030204" pitchFamily="34" charset="0"/>
                <a:ea typeface="+mn-ea"/>
                <a:cs typeface="Arial"/>
              </a:defRPr>
            </a:lvl4pPr>
            <a:lvl5pPr marL="1443531" indent="-224361" algn="l" defTabSz="609585" rtl="0" eaLnBrk="1" latinLnBrk="0" hangingPunct="1">
              <a:lnSpc>
                <a:spcPct val="100000"/>
              </a:lnSpc>
              <a:spcBef>
                <a:spcPts val="0"/>
              </a:spcBef>
              <a:spcAft>
                <a:spcPts val="800"/>
              </a:spcAft>
              <a:buClr>
                <a:schemeClr val="bg1">
                  <a:lumMod val="65000"/>
                </a:schemeClr>
              </a:buClr>
              <a:buFont typeface="Arial"/>
              <a:buChar char="•"/>
              <a:defRPr sz="2400" kern="1200" baseline="0">
                <a:solidFill>
                  <a:schemeClr val="tx1"/>
                </a:solidFill>
                <a:latin typeface="Calibri" panose="020F0502020204030204" pitchFamily="34" charset="0"/>
                <a:ea typeface="+mn-ea"/>
                <a:cs typeface="Arial"/>
              </a:defRPr>
            </a:lvl5pPr>
            <a:lvl6pPr marL="3047924" indent="-300559" algn="l" defTabSz="609585" rtl="0" eaLnBrk="1" latinLnBrk="0" hangingPunct="1">
              <a:lnSpc>
                <a:spcPct val="100000"/>
              </a:lnSpc>
              <a:spcBef>
                <a:spcPts val="0"/>
              </a:spcBef>
              <a:spcAft>
                <a:spcPts val="800"/>
              </a:spcAft>
              <a:buFontTx/>
              <a:buNone/>
              <a:defRPr sz="2400" kern="1200" baseline="0">
                <a:solidFill>
                  <a:schemeClr val="tx1"/>
                </a:solidFill>
                <a:latin typeface="+mn-lt"/>
                <a:ea typeface="+mn-ea"/>
                <a:cs typeface="+mn-cs"/>
              </a:defRPr>
            </a:lvl6pPr>
            <a:lvl7pPr marL="3359067" indent="0" algn="l" defTabSz="609585" rtl="0" eaLnBrk="1" latinLnBrk="0" hangingPunct="1">
              <a:lnSpc>
                <a:spcPct val="100000"/>
              </a:lnSpc>
              <a:spcBef>
                <a:spcPts val="0"/>
              </a:spcBef>
              <a:spcAft>
                <a:spcPts val="1067"/>
              </a:spcAft>
              <a:buFont typeface="Arial"/>
              <a:buNone/>
              <a:defRPr sz="2400" kern="1200">
                <a:solidFill>
                  <a:schemeClr val="tx1"/>
                </a:solidFill>
                <a:latin typeface="+mn-lt"/>
                <a:ea typeface="+mn-ea"/>
                <a:cs typeface="+mn-cs"/>
              </a:defRPr>
            </a:lvl7pPr>
            <a:lvl8pPr marL="3359067" indent="0" algn="l" defTabSz="609585" rtl="0" eaLnBrk="1" latinLnBrk="0" hangingPunct="1">
              <a:lnSpc>
                <a:spcPct val="100000"/>
              </a:lnSpc>
              <a:spcBef>
                <a:spcPts val="0"/>
              </a:spcBef>
              <a:spcAft>
                <a:spcPts val="1067"/>
              </a:spcAft>
              <a:buFontTx/>
              <a:buNone/>
              <a:defRPr sz="2400" kern="1200">
                <a:solidFill>
                  <a:schemeClr val="tx1"/>
                </a:solidFill>
                <a:latin typeface="+mn-lt"/>
                <a:ea typeface="+mn-ea"/>
                <a:cs typeface="+mn-cs"/>
              </a:defRPr>
            </a:lvl8pPr>
            <a:lvl9pPr marL="3359067" indent="0" algn="l" defTabSz="609585" rtl="0" eaLnBrk="1" latinLnBrk="0" hangingPunct="1">
              <a:lnSpc>
                <a:spcPct val="100000"/>
              </a:lnSpc>
              <a:spcBef>
                <a:spcPts val="0"/>
              </a:spcBef>
              <a:spcAft>
                <a:spcPts val="1067"/>
              </a:spcAft>
              <a:buFontTx/>
              <a:buNone/>
              <a:defRPr sz="2400" kern="1200">
                <a:solidFill>
                  <a:schemeClr val="tx1"/>
                </a:solidFill>
                <a:latin typeface="+mn-lt"/>
                <a:ea typeface="+mn-ea"/>
                <a:cs typeface="+mn-cs"/>
              </a:defRPr>
            </a:lvl9pPr>
          </a:lstStyle>
          <a:p>
            <a:pPr marL="459306" lvl="1" indent="0">
              <a:lnSpc>
                <a:spcPct val="90000"/>
              </a:lnSpc>
              <a:spcAft>
                <a:spcPts val="600"/>
              </a:spcAft>
              <a:buFont typeface="Arial" pitchFamily="34" charset="0"/>
              <a:buNone/>
            </a:pPr>
            <a:endParaRPr lang="en-US" sz="1800" i="1" dirty="0">
              <a:highlight>
                <a:srgbClr val="00FF00"/>
              </a:highlight>
            </a:endParaRPr>
          </a:p>
          <a:p>
            <a:pPr marL="0" indent="0">
              <a:lnSpc>
                <a:spcPct val="80000"/>
              </a:lnSpc>
              <a:buFont typeface="Arial" panose="020B0604020202020204" pitchFamily="34" charset="0"/>
              <a:buNone/>
            </a:pPr>
            <a:r>
              <a:rPr lang="en-US" sz="2000" b="1" dirty="0">
                <a:solidFill>
                  <a:srgbClr val="69B0EE"/>
                </a:solidFill>
              </a:rPr>
              <a:t>Health &amp; Healthcare</a:t>
            </a:r>
          </a:p>
          <a:p>
            <a:pPr>
              <a:spcAft>
                <a:spcPts val="0"/>
              </a:spcAft>
              <a:buClr>
                <a:schemeClr val="tx1"/>
              </a:buClr>
              <a:buFont typeface="+mj-lt"/>
              <a:buAutoNum type="arabicPeriod" startAt="3"/>
            </a:pPr>
            <a:r>
              <a:rPr lang="en-US" sz="1600" b="1" dirty="0"/>
              <a:t>Recent primary care physician visit </a:t>
            </a:r>
            <a:r>
              <a:rPr lang="en-US" sz="1600" dirty="0"/>
              <a:t>– % of adults with physician visit in past 1 year.</a:t>
            </a:r>
          </a:p>
          <a:p>
            <a:pPr marL="459306" lvl="1" indent="0">
              <a:lnSpc>
                <a:spcPct val="110000"/>
              </a:lnSpc>
              <a:spcAft>
                <a:spcPts val="0"/>
              </a:spcAft>
              <a:buFont typeface="Arial" pitchFamily="34" charset="0"/>
              <a:buNone/>
            </a:pPr>
            <a:r>
              <a:rPr lang="en-US" sz="1600" i="1" dirty="0"/>
              <a:t>Source: Behavioral Risk Factor Surveillance System. Accessed via the PLACES Data Portal. 2021.</a:t>
            </a:r>
            <a:br>
              <a:rPr lang="en-US" sz="1600" i="1" dirty="0"/>
            </a:br>
            <a:r>
              <a:rPr lang="en-US" sz="1600" i="1" dirty="0"/>
              <a:t>Source geography: Tract</a:t>
            </a:r>
          </a:p>
          <a:p>
            <a:pPr marL="459306" lvl="1" indent="0">
              <a:lnSpc>
                <a:spcPct val="110000"/>
              </a:lnSpc>
              <a:spcAft>
                <a:spcPts val="0"/>
              </a:spcAft>
              <a:buFont typeface="Arial" pitchFamily="34" charset="0"/>
              <a:buNone/>
            </a:pPr>
            <a:r>
              <a:rPr lang="en-US" sz="1600" i="1" dirty="0"/>
              <a:t> </a:t>
            </a:r>
          </a:p>
          <a:p>
            <a:pPr marL="459306" lvl="1" indent="0">
              <a:lnSpc>
                <a:spcPct val="90000"/>
              </a:lnSpc>
              <a:spcAft>
                <a:spcPts val="600"/>
              </a:spcAft>
              <a:buFont typeface="Arial" pitchFamily="34" charset="0"/>
              <a:buNone/>
            </a:pPr>
            <a:endParaRPr lang="en-US" sz="1000" i="1" dirty="0">
              <a:highlight>
                <a:srgbClr val="00FF00"/>
              </a:highlight>
            </a:endParaRPr>
          </a:p>
          <a:p>
            <a:pPr>
              <a:buFont typeface="+mj-lt"/>
              <a:buAutoNum type="arabicPeriod" startAt="5"/>
            </a:pPr>
            <a:endParaRPr lang="en-US" sz="1200" dirty="0"/>
          </a:p>
          <a:p>
            <a:endParaRPr lang="en-US" sz="1200" dirty="0"/>
          </a:p>
        </p:txBody>
      </p:sp>
      <p:grpSp>
        <p:nvGrpSpPr>
          <p:cNvPr id="7" name="Group 6">
            <a:extLst>
              <a:ext uri="{FF2B5EF4-FFF2-40B4-BE49-F238E27FC236}">
                <a16:creationId xmlns:a16="http://schemas.microsoft.com/office/drawing/2014/main" id="{5FB42294-4714-77FB-2B95-A6E375BA14BE}"/>
              </a:ext>
            </a:extLst>
          </p:cNvPr>
          <p:cNvGrpSpPr/>
          <p:nvPr/>
        </p:nvGrpSpPr>
        <p:grpSpPr>
          <a:xfrm>
            <a:off x="218556" y="3392382"/>
            <a:ext cx="1371600" cy="1371600"/>
            <a:chOff x="180572" y="4685697"/>
            <a:chExt cx="1371600" cy="1371600"/>
          </a:xfrm>
        </p:grpSpPr>
        <p:sp>
          <p:nvSpPr>
            <p:cNvPr id="11" name="Oval 10">
              <a:extLst>
                <a:ext uri="{FF2B5EF4-FFF2-40B4-BE49-F238E27FC236}">
                  <a16:creationId xmlns:a16="http://schemas.microsoft.com/office/drawing/2014/main" id="{D47C9773-032D-C0A0-0649-C8A5C83BCA66}"/>
                </a:ext>
              </a:extLst>
            </p:cNvPr>
            <p:cNvSpPr/>
            <p:nvPr/>
          </p:nvSpPr>
          <p:spPr>
            <a:xfrm>
              <a:off x="180572" y="4685697"/>
              <a:ext cx="1371600" cy="1371600"/>
            </a:xfrm>
            <a:prstGeom prst="ellipse">
              <a:avLst/>
            </a:prstGeom>
            <a:solidFill>
              <a:srgbClr val="A5CFF5"/>
            </a:solidFill>
            <a:ln w="38100">
              <a:solidFill>
                <a:srgbClr val="69B0E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effectLst/>
              </a:endParaRPr>
            </a:p>
          </p:txBody>
        </p:sp>
        <p:pic>
          <p:nvPicPr>
            <p:cNvPr id="12" name="Picture 11" descr="Icon&#10;&#10;Description automatically generated">
              <a:extLst>
                <a:ext uri="{FF2B5EF4-FFF2-40B4-BE49-F238E27FC236}">
                  <a16:creationId xmlns:a16="http://schemas.microsoft.com/office/drawing/2014/main" id="{BBC99E9E-874E-4540-9C63-E74F9DD83C3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4208" y="4765666"/>
              <a:ext cx="1097280" cy="1097280"/>
            </a:xfrm>
            <a:prstGeom prst="rect">
              <a:avLst/>
            </a:prstGeom>
          </p:spPr>
        </p:pic>
      </p:grpSp>
    </p:spTree>
    <p:extLst>
      <p:ext uri="{BB962C8B-B14F-4D97-AF65-F5344CB8AC3E}">
        <p14:creationId xmlns:p14="http://schemas.microsoft.com/office/powerpoint/2010/main" val="2770602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6F2BE924-8744-4600-ABDD-32DF5BCE6BC8}"/>
              </a:ext>
            </a:extLst>
          </p:cNvPr>
          <p:cNvGrpSpPr/>
          <p:nvPr/>
        </p:nvGrpSpPr>
        <p:grpSpPr>
          <a:xfrm>
            <a:off x="212620" y="1401799"/>
            <a:ext cx="1371600" cy="1371600"/>
            <a:chOff x="94636" y="1480455"/>
            <a:chExt cx="1371600" cy="1371600"/>
          </a:xfrm>
        </p:grpSpPr>
        <p:sp>
          <p:nvSpPr>
            <p:cNvPr id="23" name="Oval 22">
              <a:extLst>
                <a:ext uri="{FF2B5EF4-FFF2-40B4-BE49-F238E27FC236}">
                  <a16:creationId xmlns:a16="http://schemas.microsoft.com/office/drawing/2014/main" id="{6219EE91-B797-48F5-91F6-F10C4388EA34}"/>
                </a:ext>
              </a:extLst>
            </p:cNvPr>
            <p:cNvSpPr/>
            <p:nvPr/>
          </p:nvSpPr>
          <p:spPr>
            <a:xfrm>
              <a:off x="94636" y="1480455"/>
              <a:ext cx="1371600" cy="1371600"/>
            </a:xfrm>
            <a:prstGeom prst="ellipse">
              <a:avLst/>
            </a:prstGeom>
            <a:solidFill>
              <a:srgbClr val="FFC5C9"/>
            </a:solidFill>
            <a:ln w="38100">
              <a:solidFill>
                <a:srgbClr val="FF646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effectLst/>
              </a:endParaRPr>
            </a:p>
          </p:txBody>
        </p:sp>
        <p:pic>
          <p:nvPicPr>
            <p:cNvPr id="11" name="Picture 10" descr="Icon&#10;&#10;Description automatically generated">
              <a:extLst>
                <a:ext uri="{FF2B5EF4-FFF2-40B4-BE49-F238E27FC236}">
                  <a16:creationId xmlns:a16="http://schemas.microsoft.com/office/drawing/2014/main" id="{99257886-1380-4D79-9F0C-AF88F39024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7443" y="1500914"/>
              <a:ext cx="1097280" cy="1097280"/>
            </a:xfrm>
            <a:prstGeom prst="rect">
              <a:avLst/>
            </a:prstGeom>
          </p:spPr>
        </p:pic>
      </p:grpSp>
      <p:sp>
        <p:nvSpPr>
          <p:cNvPr id="2" name="Content Placeholder 1"/>
          <p:cNvSpPr>
            <a:spLocks noGrp="1"/>
          </p:cNvSpPr>
          <p:nvPr>
            <p:ph sz="quarter" idx="12"/>
          </p:nvPr>
        </p:nvSpPr>
        <p:spPr>
          <a:xfrm>
            <a:off x="1689100" y="1179751"/>
            <a:ext cx="10284344" cy="5566577"/>
          </a:xfrm>
        </p:spPr>
        <p:txBody>
          <a:bodyPr>
            <a:normAutofit/>
          </a:bodyPr>
          <a:lstStyle/>
          <a:p>
            <a:pPr marL="0" indent="0">
              <a:lnSpc>
                <a:spcPct val="80000"/>
              </a:lnSpc>
              <a:buNone/>
            </a:pPr>
            <a:r>
              <a:rPr lang="en-US" sz="2000" b="1" dirty="0">
                <a:solidFill>
                  <a:srgbClr val="FF646E"/>
                </a:solidFill>
              </a:rPr>
              <a:t>Education</a:t>
            </a:r>
            <a:endParaRPr lang="en-US" sz="1800" b="1" dirty="0">
              <a:solidFill>
                <a:srgbClr val="FF646E"/>
              </a:solidFill>
            </a:endParaRPr>
          </a:p>
          <a:p>
            <a:pPr>
              <a:spcAft>
                <a:spcPts val="0"/>
              </a:spcAft>
              <a:buClr>
                <a:schemeClr val="tx1"/>
              </a:buClr>
              <a:buFont typeface="+mj-lt"/>
              <a:buAutoNum type="arabicPeriod" startAt="4"/>
            </a:pPr>
            <a:r>
              <a:rPr lang="en-US" sz="1600" b="1" dirty="0"/>
              <a:t>Preschool enrollment (Ages 3-4)</a:t>
            </a:r>
            <a:r>
              <a:rPr lang="en-US" sz="1600" dirty="0"/>
              <a:t>– % of children age 3-4 enrolled in preschool</a:t>
            </a:r>
          </a:p>
          <a:p>
            <a:pPr marL="459306" lvl="1" indent="0">
              <a:buNone/>
            </a:pPr>
            <a:r>
              <a:rPr lang="en-US" sz="1600" i="1" dirty="0"/>
              <a:t>Source: US Census Bureau, American Community Survey, 2017-21. Source geography: Tract </a:t>
            </a:r>
          </a:p>
          <a:p>
            <a:pPr marL="459306" lvl="1" indent="0">
              <a:buNone/>
            </a:pPr>
            <a:endParaRPr lang="en-US" sz="1800" b="1" dirty="0">
              <a:solidFill>
                <a:schemeClr val="accent1"/>
              </a:solidFill>
            </a:endParaRPr>
          </a:p>
          <a:p>
            <a:pPr marL="459306" lvl="1" indent="0">
              <a:buNone/>
            </a:pPr>
            <a:endParaRPr lang="en-US" sz="1800" b="1" dirty="0">
              <a:solidFill>
                <a:schemeClr val="accent1"/>
              </a:solidFill>
            </a:endParaRPr>
          </a:p>
          <a:p>
            <a:pPr marL="459306" lvl="1" indent="0">
              <a:buNone/>
            </a:pPr>
            <a:endParaRPr lang="en-US" sz="1800" b="1" dirty="0">
              <a:solidFill>
                <a:schemeClr val="accent1"/>
              </a:solidFill>
            </a:endParaRPr>
          </a:p>
          <a:p>
            <a:pPr marL="0" indent="0">
              <a:lnSpc>
                <a:spcPct val="80000"/>
              </a:lnSpc>
              <a:buNone/>
            </a:pPr>
            <a:r>
              <a:rPr lang="en-US" sz="2000" b="1" dirty="0">
                <a:solidFill>
                  <a:srgbClr val="FFD86B"/>
                </a:solidFill>
              </a:rPr>
              <a:t>Economic Stability</a:t>
            </a:r>
          </a:p>
          <a:p>
            <a:pPr>
              <a:spcAft>
                <a:spcPts val="0"/>
              </a:spcAft>
              <a:buClr>
                <a:schemeClr val="tx1"/>
              </a:buClr>
              <a:buFont typeface="+mj-lt"/>
              <a:buAutoNum type="arabicPeriod" startAt="5"/>
            </a:pPr>
            <a:r>
              <a:rPr lang="en-US" sz="1600" b="1" dirty="0">
                <a:latin typeface="+mj-lt"/>
              </a:rPr>
              <a:t>Food insecurity </a:t>
            </a:r>
            <a:r>
              <a:rPr lang="en-US" sz="1600" dirty="0">
                <a:latin typeface="+mj-lt"/>
              </a:rPr>
              <a:t>– % of food insecure population ineligible for assistance</a:t>
            </a:r>
          </a:p>
          <a:p>
            <a:pPr marL="459306" lvl="1" indent="0">
              <a:buNone/>
            </a:pPr>
            <a:r>
              <a:rPr lang="en-US" sz="1600" i="1" dirty="0">
                <a:latin typeface="+mj-lt"/>
              </a:rPr>
              <a:t>Source: Feeding America. 2020. Source </a:t>
            </a:r>
            <a:r>
              <a:rPr lang="en-US" sz="1600" dirty="0">
                <a:latin typeface="+mj-lt"/>
              </a:rPr>
              <a:t>g</a:t>
            </a:r>
            <a:r>
              <a:rPr lang="en-US" sz="1600" i="1" dirty="0">
                <a:latin typeface="+mj-lt"/>
              </a:rPr>
              <a:t>eography: County</a:t>
            </a:r>
          </a:p>
          <a:p>
            <a:pPr>
              <a:spcAft>
                <a:spcPts val="0"/>
              </a:spcAft>
              <a:buClr>
                <a:schemeClr val="tx1"/>
              </a:buClr>
              <a:buFont typeface="+mj-lt"/>
              <a:buAutoNum type="arabicPeriod" startAt="5"/>
            </a:pPr>
            <a:r>
              <a:rPr lang="en-US" sz="1600" b="1" dirty="0">
                <a:latin typeface="+mj-lt"/>
              </a:rPr>
              <a:t>Poverty rate </a:t>
            </a:r>
            <a:r>
              <a:rPr lang="en-US" sz="1600" dirty="0">
                <a:latin typeface="+mj-lt"/>
              </a:rPr>
              <a:t>– % of population below 200% of the federal poverty line </a:t>
            </a:r>
          </a:p>
          <a:p>
            <a:pPr marL="459306" lvl="1" indent="0">
              <a:buNone/>
            </a:pPr>
            <a:r>
              <a:rPr lang="en-US" sz="1600" i="1" dirty="0">
                <a:latin typeface="+mj-lt"/>
              </a:rPr>
              <a:t>Source: US </a:t>
            </a:r>
            <a:r>
              <a:rPr lang="en-US" sz="1600" i="1" dirty="0">
                <a:solidFill>
                  <a:srgbClr val="000000"/>
                </a:solidFill>
                <a:latin typeface="+mj-lt"/>
              </a:rPr>
              <a:t>Census Bureau, American Community Survey, 2017-21.</a:t>
            </a:r>
            <a:r>
              <a:rPr lang="en-US" sz="1600" i="1" dirty="0">
                <a:latin typeface="+mj-lt"/>
              </a:rPr>
              <a:t> Source geography: Tract</a:t>
            </a:r>
          </a:p>
        </p:txBody>
      </p:sp>
      <p:sp>
        <p:nvSpPr>
          <p:cNvPr id="3" name="Title 2"/>
          <p:cNvSpPr>
            <a:spLocks noGrp="1"/>
          </p:cNvSpPr>
          <p:nvPr>
            <p:ph type="title"/>
          </p:nvPr>
        </p:nvSpPr>
        <p:spPr/>
        <p:txBody>
          <a:bodyPr/>
          <a:lstStyle/>
          <a:p>
            <a:r>
              <a:rPr lang="en-US" dirty="0"/>
              <a:t>Measurement Data - Descriptions and Sources</a:t>
            </a:r>
          </a:p>
        </p:txBody>
      </p:sp>
      <p:sp>
        <p:nvSpPr>
          <p:cNvPr id="4" name="Footer Placeholder 3"/>
          <p:cNvSpPr>
            <a:spLocks noGrp="1"/>
          </p:cNvSpPr>
          <p:nvPr>
            <p:ph type="ftr" sz="quarter" idx="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lumMod val="60000"/>
                    <a:lumOff val="40000"/>
                  </a:srgbClr>
                </a:solidFill>
                <a:effectLst/>
                <a:uLnTx/>
                <a:uFillTx/>
                <a:latin typeface="Arial"/>
                <a:ea typeface="+mn-ea"/>
                <a:cs typeface="+mn-cs"/>
              </a:rPr>
              <a:t>©2018 Trinity Health</a:t>
            </a:r>
          </a:p>
        </p:txBody>
      </p:sp>
      <p:sp>
        <p:nvSpPr>
          <p:cNvPr id="5" name="Slide Number Placeholder 4"/>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9F9553-C816-6842-8939-EE75ECF7EB2B}" type="slidenum">
              <a:rPr kumimoji="0" lang="en-US" sz="933" b="0" i="0" u="none" strike="noStrike" kern="1200" cap="none" spc="0" normalizeH="0" baseline="0" noProof="0" smtClean="0">
                <a:ln>
                  <a:noFill/>
                </a:ln>
                <a:solidFill>
                  <a:srgbClr val="000000">
                    <a:lumMod val="60000"/>
                    <a:lumOff val="40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933" b="0" i="0" u="none" strike="noStrike" kern="1200" cap="none" spc="0" normalizeH="0" baseline="0" noProof="0" dirty="0">
              <a:ln>
                <a:noFill/>
              </a:ln>
              <a:solidFill>
                <a:srgbClr val="000000">
                  <a:lumMod val="60000"/>
                  <a:lumOff val="40000"/>
                </a:srgbClr>
              </a:solidFill>
              <a:effectLst/>
              <a:uLnTx/>
              <a:uFillTx/>
              <a:latin typeface="Arial"/>
              <a:ea typeface="+mn-ea"/>
              <a:cs typeface="+mn-cs"/>
            </a:endParaRPr>
          </a:p>
        </p:txBody>
      </p:sp>
      <p:grpSp>
        <p:nvGrpSpPr>
          <p:cNvPr id="7" name="Group 6">
            <a:extLst>
              <a:ext uri="{FF2B5EF4-FFF2-40B4-BE49-F238E27FC236}">
                <a16:creationId xmlns:a16="http://schemas.microsoft.com/office/drawing/2014/main" id="{DD4D2F56-2D0A-4C76-B44E-E5CAFDDE7BE1}"/>
              </a:ext>
            </a:extLst>
          </p:cNvPr>
          <p:cNvGrpSpPr/>
          <p:nvPr/>
        </p:nvGrpSpPr>
        <p:grpSpPr>
          <a:xfrm>
            <a:off x="208267" y="3277239"/>
            <a:ext cx="1371600" cy="1371600"/>
            <a:chOff x="123303" y="3293213"/>
            <a:chExt cx="1371600" cy="1371600"/>
          </a:xfrm>
        </p:grpSpPr>
        <p:sp>
          <p:nvSpPr>
            <p:cNvPr id="24" name="Oval 23">
              <a:extLst>
                <a:ext uri="{FF2B5EF4-FFF2-40B4-BE49-F238E27FC236}">
                  <a16:creationId xmlns:a16="http://schemas.microsoft.com/office/drawing/2014/main" id="{6891AAD6-EDEE-446D-818F-0128ED049BD7}"/>
                </a:ext>
              </a:extLst>
            </p:cNvPr>
            <p:cNvSpPr/>
            <p:nvPr/>
          </p:nvSpPr>
          <p:spPr>
            <a:xfrm>
              <a:off x="123303" y="3293213"/>
              <a:ext cx="1371600" cy="1371600"/>
            </a:xfrm>
            <a:prstGeom prst="ellipse">
              <a:avLst/>
            </a:prstGeom>
            <a:solidFill>
              <a:srgbClr val="FFF2C1"/>
            </a:solidFill>
            <a:ln w="38100">
              <a:solidFill>
                <a:srgbClr val="FFD86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effectLst/>
              </a:endParaRPr>
            </a:p>
          </p:txBody>
        </p:sp>
        <p:pic>
          <p:nvPicPr>
            <p:cNvPr id="14" name="Picture 13" descr="Icon&#10;&#10;Description automatically generated">
              <a:extLst>
                <a:ext uri="{FF2B5EF4-FFF2-40B4-BE49-F238E27FC236}">
                  <a16:creationId xmlns:a16="http://schemas.microsoft.com/office/drawing/2014/main" id="{9C78E8D9-96B9-4C0A-86B0-221ACDCF991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0463" y="3341885"/>
              <a:ext cx="1097280" cy="1097280"/>
            </a:xfrm>
            <a:prstGeom prst="rect">
              <a:avLst/>
            </a:prstGeom>
          </p:spPr>
        </p:pic>
      </p:grpSp>
    </p:spTree>
    <p:extLst>
      <p:ext uri="{BB962C8B-B14F-4D97-AF65-F5344CB8AC3E}">
        <p14:creationId xmlns:p14="http://schemas.microsoft.com/office/powerpoint/2010/main" val="1901688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1701BD0A-D64E-4601-BCBD-DDD4231972A9}"/>
              </a:ext>
            </a:extLst>
          </p:cNvPr>
          <p:cNvGrpSpPr/>
          <p:nvPr/>
        </p:nvGrpSpPr>
        <p:grpSpPr>
          <a:xfrm>
            <a:off x="207423" y="3283416"/>
            <a:ext cx="1371600" cy="1371600"/>
            <a:chOff x="207423" y="3283416"/>
            <a:chExt cx="1371600" cy="1371600"/>
          </a:xfrm>
        </p:grpSpPr>
        <p:pic>
          <p:nvPicPr>
            <p:cNvPr id="7" name="Picture 6" descr="Icon&#10;&#10;Description automatically generated">
              <a:extLst>
                <a:ext uri="{FF2B5EF4-FFF2-40B4-BE49-F238E27FC236}">
                  <a16:creationId xmlns:a16="http://schemas.microsoft.com/office/drawing/2014/main" id="{2A9DD28B-A0F8-4C69-9313-068680ED67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0303" y="3429000"/>
              <a:ext cx="1005840" cy="1005840"/>
            </a:xfrm>
            <a:prstGeom prst="rect">
              <a:avLst/>
            </a:prstGeom>
          </p:spPr>
        </p:pic>
        <p:sp>
          <p:nvSpPr>
            <p:cNvPr id="17" name="Oval 16">
              <a:extLst>
                <a:ext uri="{FF2B5EF4-FFF2-40B4-BE49-F238E27FC236}">
                  <a16:creationId xmlns:a16="http://schemas.microsoft.com/office/drawing/2014/main" id="{9A9CFC7F-7D80-432E-BF33-7B2CBE3B69A5}"/>
                </a:ext>
              </a:extLst>
            </p:cNvPr>
            <p:cNvSpPr/>
            <p:nvPr/>
          </p:nvSpPr>
          <p:spPr>
            <a:xfrm>
              <a:off x="207423" y="3283416"/>
              <a:ext cx="1371600" cy="1371600"/>
            </a:xfrm>
            <a:prstGeom prst="ellipse">
              <a:avLst/>
            </a:prstGeom>
            <a:noFill/>
            <a:ln w="38100">
              <a:solidFill>
                <a:srgbClr val="8677B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effectLst/>
              </a:endParaRPr>
            </a:p>
          </p:txBody>
        </p:sp>
      </p:grpSp>
      <p:grpSp>
        <p:nvGrpSpPr>
          <p:cNvPr id="6" name="Group 5">
            <a:extLst>
              <a:ext uri="{FF2B5EF4-FFF2-40B4-BE49-F238E27FC236}">
                <a16:creationId xmlns:a16="http://schemas.microsoft.com/office/drawing/2014/main" id="{C1A2EAF9-5226-4CC0-BCA0-0A4E689D682D}"/>
              </a:ext>
            </a:extLst>
          </p:cNvPr>
          <p:cNvGrpSpPr/>
          <p:nvPr/>
        </p:nvGrpSpPr>
        <p:grpSpPr>
          <a:xfrm>
            <a:off x="212620" y="1411631"/>
            <a:ext cx="1371600" cy="1371600"/>
            <a:chOff x="114300" y="1509951"/>
            <a:chExt cx="1371600" cy="1371600"/>
          </a:xfrm>
        </p:grpSpPr>
        <p:sp>
          <p:nvSpPr>
            <p:cNvPr id="12" name="Oval 11">
              <a:extLst>
                <a:ext uri="{FF2B5EF4-FFF2-40B4-BE49-F238E27FC236}">
                  <a16:creationId xmlns:a16="http://schemas.microsoft.com/office/drawing/2014/main" id="{D295BE08-16DF-4417-977C-1FF55CDB3C68}"/>
                </a:ext>
              </a:extLst>
            </p:cNvPr>
            <p:cNvSpPr/>
            <p:nvPr/>
          </p:nvSpPr>
          <p:spPr>
            <a:xfrm>
              <a:off x="114300" y="1509951"/>
              <a:ext cx="1371600" cy="1371600"/>
            </a:xfrm>
            <a:prstGeom prst="ellipse">
              <a:avLst/>
            </a:prstGeom>
            <a:solidFill>
              <a:srgbClr val="BCEADF"/>
            </a:solidFill>
            <a:ln w="38100">
              <a:solidFill>
                <a:srgbClr val="63CFB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effectLst/>
              </a:endParaRPr>
            </a:p>
          </p:txBody>
        </p:sp>
        <p:pic>
          <p:nvPicPr>
            <p:cNvPr id="11" name="Picture 10" descr="Icon&#10;&#10;Description automatically generated">
              <a:extLst>
                <a:ext uri="{FF2B5EF4-FFF2-40B4-BE49-F238E27FC236}">
                  <a16:creationId xmlns:a16="http://schemas.microsoft.com/office/drawing/2014/main" id="{D9B8DD5A-0EE9-43E1-98B0-9FD0653F574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7180" y="1692831"/>
              <a:ext cx="1005840" cy="1005840"/>
            </a:xfrm>
            <a:prstGeom prst="rect">
              <a:avLst/>
            </a:prstGeom>
            <a:ln>
              <a:noFill/>
            </a:ln>
          </p:spPr>
        </p:pic>
      </p:grpSp>
      <p:sp>
        <p:nvSpPr>
          <p:cNvPr id="2" name="Content Placeholder 1"/>
          <p:cNvSpPr>
            <a:spLocks noGrp="1"/>
          </p:cNvSpPr>
          <p:nvPr>
            <p:ph sz="quarter" idx="12"/>
          </p:nvPr>
        </p:nvSpPr>
        <p:spPr>
          <a:xfrm>
            <a:off x="1689099" y="1177933"/>
            <a:ext cx="10271645" cy="4854567"/>
          </a:xfrm>
        </p:spPr>
        <p:txBody>
          <a:bodyPr>
            <a:normAutofit/>
          </a:bodyPr>
          <a:lstStyle/>
          <a:p>
            <a:pPr marL="0" indent="0">
              <a:lnSpc>
                <a:spcPct val="80000"/>
              </a:lnSpc>
              <a:buNone/>
            </a:pPr>
            <a:r>
              <a:rPr lang="en-US" sz="2000" b="1" dirty="0">
                <a:solidFill>
                  <a:srgbClr val="3EC3A4"/>
                </a:solidFill>
              </a:rPr>
              <a:t>Social Vulnerability</a:t>
            </a:r>
          </a:p>
          <a:p>
            <a:pPr marL="342900" lvl="1" indent="-342900">
              <a:spcAft>
                <a:spcPts val="0"/>
              </a:spcAft>
              <a:buClr>
                <a:schemeClr val="tx1"/>
              </a:buClr>
              <a:buFont typeface="+mj-lt"/>
              <a:buAutoNum type="arabicPeriod" startAt="7"/>
            </a:pPr>
            <a:r>
              <a:rPr lang="en-US" sz="1600" b="1" dirty="0"/>
              <a:t>Social vulnerability index </a:t>
            </a:r>
            <a:r>
              <a:rPr lang="en-US" sz="1600" i="1" dirty="0"/>
              <a:t>-  </a:t>
            </a:r>
            <a:r>
              <a:rPr lang="en-US" sz="1600" dirty="0"/>
              <a:t>The degree to which a community exhibits certain social conditions, including high poverty, low percentage of vehicle access, or crowded households, may affect that community’s ability to prevent human suffering and financial loss in the event of disaster.</a:t>
            </a:r>
            <a:br>
              <a:rPr lang="en-US" sz="1600" dirty="0"/>
            </a:br>
            <a:r>
              <a:rPr lang="en-US" sz="1600" i="1" dirty="0"/>
              <a:t>Source: Centers for Disease Control and Prevention and the National Center for Health Statistics, CDC GRASP: 2020. Source geography: County, tract</a:t>
            </a:r>
          </a:p>
          <a:p>
            <a:pPr marL="0" lvl="1" indent="0">
              <a:spcAft>
                <a:spcPts val="0"/>
              </a:spcAft>
              <a:buNone/>
            </a:pPr>
            <a:endParaRPr lang="en-US" sz="1800" dirty="0"/>
          </a:p>
          <a:p>
            <a:pPr marL="0" lvl="1" indent="0">
              <a:spcAft>
                <a:spcPts val="0"/>
              </a:spcAft>
              <a:buNone/>
            </a:pPr>
            <a:endParaRPr lang="en-US" sz="1800" dirty="0"/>
          </a:p>
          <a:p>
            <a:pPr marL="0" indent="0">
              <a:lnSpc>
                <a:spcPct val="80000"/>
              </a:lnSpc>
              <a:buNone/>
            </a:pPr>
            <a:r>
              <a:rPr lang="en-US" sz="2000" b="1" dirty="0">
                <a:solidFill>
                  <a:srgbClr val="6856A1"/>
                </a:solidFill>
              </a:rPr>
              <a:t>Neighborhood &amp; Built Environment</a:t>
            </a:r>
          </a:p>
          <a:p>
            <a:pPr marL="342900" indent="-342900">
              <a:spcAft>
                <a:spcPts val="0"/>
              </a:spcAft>
              <a:buClr>
                <a:schemeClr val="tx1"/>
              </a:buClr>
              <a:buFont typeface="+mj-lt"/>
              <a:buAutoNum type="arabicPeriod" startAt="8"/>
            </a:pPr>
            <a:r>
              <a:rPr lang="en-US" sz="1600" b="1" dirty="0"/>
              <a:t>Housing cost burden </a:t>
            </a:r>
            <a:r>
              <a:rPr lang="en-US" sz="1600" dirty="0"/>
              <a:t>- % of households where housing costs exceed 30% of income.</a:t>
            </a:r>
          </a:p>
          <a:p>
            <a:pPr marL="342900" lvl="1" indent="0">
              <a:buNone/>
            </a:pPr>
            <a:r>
              <a:rPr lang="en-US" sz="1600" i="1" dirty="0"/>
              <a:t>Source: US Census Bureau, American Community Survey. 2017-21. Source geography: Tract</a:t>
            </a:r>
          </a:p>
          <a:p>
            <a:endParaRPr lang="en-US" sz="1200" dirty="0"/>
          </a:p>
          <a:p>
            <a:endParaRPr lang="en-US" sz="1200" dirty="0"/>
          </a:p>
          <a:p>
            <a:endParaRPr lang="en-US" sz="1200" dirty="0"/>
          </a:p>
          <a:p>
            <a:endParaRPr lang="en-US" sz="1200" dirty="0"/>
          </a:p>
        </p:txBody>
      </p:sp>
      <p:sp>
        <p:nvSpPr>
          <p:cNvPr id="3" name="Title 2"/>
          <p:cNvSpPr>
            <a:spLocks noGrp="1"/>
          </p:cNvSpPr>
          <p:nvPr>
            <p:ph type="title"/>
          </p:nvPr>
        </p:nvSpPr>
        <p:spPr/>
        <p:txBody>
          <a:bodyPr/>
          <a:lstStyle/>
          <a:p>
            <a:r>
              <a:rPr lang="en-US" dirty="0"/>
              <a:t>Measurement Data - Descriptions and Sources</a:t>
            </a:r>
          </a:p>
        </p:txBody>
      </p:sp>
      <p:sp>
        <p:nvSpPr>
          <p:cNvPr id="4" name="Footer Placeholder 3"/>
          <p:cNvSpPr>
            <a:spLocks noGrp="1"/>
          </p:cNvSpPr>
          <p:nvPr>
            <p:ph type="ftr" sz="quarter" idx="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lumMod val="60000"/>
                    <a:lumOff val="40000"/>
                  </a:srgbClr>
                </a:solidFill>
                <a:effectLst/>
                <a:uLnTx/>
                <a:uFillTx/>
                <a:latin typeface="Arial"/>
                <a:ea typeface="+mn-ea"/>
                <a:cs typeface="+mn-cs"/>
              </a:rPr>
              <a:t>©2018 Trinity Health</a:t>
            </a:r>
          </a:p>
        </p:txBody>
      </p:sp>
      <p:sp>
        <p:nvSpPr>
          <p:cNvPr id="5" name="Slide Number Placeholder 4"/>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9F9553-C816-6842-8939-EE75ECF7EB2B}" type="slidenum">
              <a:rPr kumimoji="0" lang="en-US" sz="933" b="0" i="0" u="none" strike="noStrike" kern="1200" cap="none" spc="0" normalizeH="0" baseline="0" noProof="0" smtClean="0">
                <a:ln>
                  <a:noFill/>
                </a:ln>
                <a:solidFill>
                  <a:srgbClr val="000000">
                    <a:lumMod val="60000"/>
                    <a:lumOff val="40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933" b="0" i="0" u="none" strike="noStrike" kern="1200" cap="none" spc="0" normalizeH="0" baseline="0" noProof="0" dirty="0">
              <a:ln>
                <a:noFill/>
              </a:ln>
              <a:solidFill>
                <a:srgbClr val="000000">
                  <a:lumMod val="60000"/>
                  <a:lumOff val="40000"/>
                </a:srgbClr>
              </a:solidFill>
              <a:effectLst/>
              <a:uLnTx/>
              <a:uFillTx/>
              <a:latin typeface="Arial"/>
              <a:ea typeface="+mn-ea"/>
              <a:cs typeface="+mn-cs"/>
            </a:endParaRPr>
          </a:p>
        </p:txBody>
      </p:sp>
    </p:spTree>
    <p:extLst>
      <p:ext uri="{BB962C8B-B14F-4D97-AF65-F5344CB8AC3E}">
        <p14:creationId xmlns:p14="http://schemas.microsoft.com/office/powerpoint/2010/main" val="4276798697"/>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2869</TotalTime>
  <Words>560</Words>
  <Application>Microsoft Office PowerPoint</Application>
  <PresentationFormat>Widescreen</PresentationFormat>
  <Paragraphs>63</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Main Content Slide Layout</vt:lpstr>
      <vt:lpstr>PowerPoint Presentation</vt:lpstr>
      <vt:lpstr>Measurement Data - Descriptions and Sources</vt:lpstr>
      <vt:lpstr>Measurement Data - Descriptions and Sources</vt:lpstr>
      <vt:lpstr>Measurement Data - Descriptions and Sources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Jaime C. Dircksen</dc:creator>
  <cp:lastModifiedBy>Rachael L. Telfer</cp:lastModifiedBy>
  <cp:revision>71</cp:revision>
  <cp:lastPrinted>2021-05-06T13:09:01Z</cp:lastPrinted>
  <dcterms:created xsi:type="dcterms:W3CDTF">2019-01-11T16:05:48Z</dcterms:created>
  <dcterms:modified xsi:type="dcterms:W3CDTF">2023-09-05T14:19:09Z</dcterms:modified>
</cp:coreProperties>
</file>